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0" r:id="rId4"/>
    <p:sldMasterId id="2147483693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notesMasterIdLst>
    <p:notesMasterId r:id="rId39"/>
  </p:notesMasterIdLst>
  <p:handoutMasterIdLst>
    <p:handoutMasterId r:id="rId40"/>
  </p:handoutMasterIdLst>
  <p:sldIdLst>
    <p:sldId id="316" r:id="rId11"/>
    <p:sldId id="279" r:id="rId12"/>
    <p:sldId id="272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396" r:id="rId24"/>
    <p:sldId id="398" r:id="rId25"/>
    <p:sldId id="422" r:id="rId26"/>
    <p:sldId id="423" r:id="rId27"/>
    <p:sldId id="410" r:id="rId28"/>
    <p:sldId id="393" r:id="rId29"/>
    <p:sldId id="397" r:id="rId30"/>
    <p:sldId id="405" r:id="rId31"/>
    <p:sldId id="424" r:id="rId32"/>
    <p:sldId id="399" r:id="rId33"/>
    <p:sldId id="386" r:id="rId34"/>
    <p:sldId id="401" r:id="rId35"/>
    <p:sldId id="403" r:id="rId36"/>
    <p:sldId id="402" r:id="rId37"/>
    <p:sldId id="4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B4DD96"/>
    <a:srgbClr val="82C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67" y="40"/>
      </p:cViewPr>
      <p:guideLst>
        <p:guide orient="horz" pos="2328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3d74bacb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e3d74bacb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2893218" y="601907"/>
            <a:ext cx="5828689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51424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20826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090228" y="783487"/>
            <a:ext cx="162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1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962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86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946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61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1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4279678" y="1134291"/>
            <a:ext cx="486432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704" y="1889760"/>
            <a:ext cx="245836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2939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33280" y="-1"/>
            <a:ext cx="2458368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80445" y="238552"/>
            <a:ext cx="4176464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283566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50812" y="2190042"/>
            <a:ext cx="1369028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50812" y="4642338"/>
            <a:ext cx="655592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045599" y="5094016"/>
            <a:ext cx="524188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894014" y="-60116"/>
            <a:ext cx="1739424" cy="1796360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415221" y="3377150"/>
            <a:ext cx="341591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1824959" y="3595191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1735932" y="5741793"/>
            <a:ext cx="536879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078991" y="361111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014413" y="46889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615389" y="824947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184407" y="38883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2391" y="5050411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519455" y="3716896"/>
            <a:ext cx="191867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2484416" y="16790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219575" y="163124"/>
            <a:ext cx="91970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829400" y="1968500"/>
            <a:ext cx="5485800" cy="2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5400000" flipH="1">
            <a:off x="711464" y="4281565"/>
            <a:ext cx="1865049" cy="328782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7" name="Google Shape;67;p8"/>
          <p:cNvGrpSpPr/>
          <p:nvPr/>
        </p:nvGrpSpPr>
        <p:grpSpPr>
          <a:xfrm>
            <a:off x="3833790" y="6008775"/>
            <a:ext cx="1476421" cy="260039"/>
            <a:chOff x="213125" y="197550"/>
            <a:chExt cx="1737375" cy="229500"/>
          </a:xfrm>
        </p:grpSpPr>
        <p:cxnSp>
          <p:nvCxnSpPr>
            <p:cNvPr id="68" name="Google Shape;68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8"/>
          <p:cNvSpPr/>
          <p:nvPr/>
        </p:nvSpPr>
        <p:spPr>
          <a:xfrm flipH="1">
            <a:off x="7594802" y="-4"/>
            <a:ext cx="1549198" cy="1233955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1" name="Google Shape;81;p8"/>
          <p:cNvGrpSpPr/>
          <p:nvPr/>
        </p:nvGrpSpPr>
        <p:grpSpPr>
          <a:xfrm>
            <a:off x="3833790" y="589142"/>
            <a:ext cx="1476421" cy="260039"/>
            <a:chOff x="213125" y="197550"/>
            <a:chExt cx="1737375" cy="229500"/>
          </a:xfrm>
        </p:grpSpPr>
        <p:cxnSp>
          <p:nvCxnSpPr>
            <p:cNvPr id="82" name="Google Shape;82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735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9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9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8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7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9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21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5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5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433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2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30224" y="1"/>
            <a:ext cx="706666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949313" y="0"/>
            <a:ext cx="406776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23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3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60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8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98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56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4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86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467675" y="-9292"/>
            <a:ext cx="1826202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7317798" y="5636998"/>
            <a:ext cx="1826202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1" y="63597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1" y="65121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1" y="66645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9734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242647" y="4603539"/>
            <a:ext cx="8741099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283566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50812" y="2190042"/>
            <a:ext cx="1369028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50812" y="4642338"/>
            <a:ext cx="655592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045599" y="5094016"/>
            <a:ext cx="524188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894014" y="-60116"/>
            <a:ext cx="1739424" cy="1796360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415221" y="3377150"/>
            <a:ext cx="341591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1824959" y="3595191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1735932" y="5741793"/>
            <a:ext cx="536879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078991" y="361111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014413" y="46889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615389" y="824947"/>
            <a:ext cx="348098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184407" y="388837"/>
            <a:ext cx="619738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2391" y="5050411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519455" y="3716896"/>
            <a:ext cx="191867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2484416" y="1679029"/>
            <a:ext cx="169284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219575" y="163124"/>
            <a:ext cx="91970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6071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78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4279678" y="1134291"/>
            <a:ext cx="486432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704" y="1889760"/>
            <a:ext cx="245836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2939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33280" y="-1"/>
            <a:ext cx="2458368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280525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829400" y="1968500"/>
            <a:ext cx="5485800" cy="2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3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242647" y="4603539"/>
            <a:ext cx="8741099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190073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80445" y="238552"/>
            <a:ext cx="4176464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2316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2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75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21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467675" y="-9292"/>
            <a:ext cx="1826202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7317798" y="5636998"/>
            <a:ext cx="1826202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1" y="63597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1" y="65121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1" y="6664592"/>
            <a:ext cx="6993974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52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45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0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1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1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51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34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59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9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49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85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82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1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11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9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314325" y="490538"/>
            <a:ext cx="6322219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030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71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4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43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1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50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46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6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55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304294" y="347409"/>
            <a:ext cx="8535413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95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9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6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9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20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69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97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03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76BDA-C8FB-4E01-B2BC-B3BD204393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18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A57A-2148-46C6-B0DC-C152835B7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B9D12-50FE-4C66-88C3-63C8ADE29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25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82394-A3A7-44FB-B224-E70E2E129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69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F63F9-7A29-400C-A1C3-9C0E113629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84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E754-3203-45C9-9B89-8011C4CF2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201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6FE0F-4CA7-4D49-90FE-DEABC09A6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78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F156-B873-47FE-990E-8DEBACEFF3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0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F3D6A-EA21-40F8-B27D-E423E67DE3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1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C5C7F-3B90-4535-AEE0-D54E16808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981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E3B8-F34B-4D80-A0A4-8CF2B6CB77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58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62F3-F058-409F-8AAC-DBED23D3F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5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9" r:id="rId9"/>
    <p:sldLayoutId id="2147483671" r:id="rId10"/>
    <p:sldLayoutId id="2147483663" r:id="rId11"/>
    <p:sldLayoutId id="214748367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42C49-E549-4FB9-B0C3-B8266DB97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7992169" y="5206860"/>
            <a:ext cx="579953" cy="5312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1" y="4159735"/>
            <a:ext cx="9202388" cy="1938949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60196" y="4903400"/>
            <a:ext cx="9147676" cy="190892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356518" y="4673311"/>
            <a:ext cx="571640" cy="5236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7885678" y="5205358"/>
            <a:ext cx="348098" cy="31887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5545221" y="5179933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6938380" y="5991867"/>
            <a:ext cx="387640" cy="35509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8139710" y="5176189"/>
            <a:ext cx="619738" cy="56771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788280" y="4748184"/>
            <a:ext cx="1591304" cy="1457720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2802449" y="4952053"/>
            <a:ext cx="721731" cy="66114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2416312" y="5426156"/>
            <a:ext cx="215040" cy="1969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1915032" y="5729803"/>
            <a:ext cx="492453" cy="45111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309361" y="4964928"/>
            <a:ext cx="512137" cy="46914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3582957" y="5920336"/>
            <a:ext cx="582258" cy="533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5135032" y="5437141"/>
            <a:ext cx="182234" cy="1669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4441720" y="5793714"/>
            <a:ext cx="182234" cy="1669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873958" y="7183921"/>
            <a:ext cx="164705" cy="1508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8172368" y="3134035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6927382" y="76086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7321071" y="1443146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7647983" y="3069277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1143444" y="4090863"/>
            <a:ext cx="721731" cy="66114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034499" y="1496360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5106050" y="1321563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3827591" y="164187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1761468" y="2734529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018378" y="2662225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8203840" y="1388825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1841104" y="1517641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08852" y="1065207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3" name="Rectangle 182"/>
          <p:cNvSpPr/>
          <p:nvPr/>
        </p:nvSpPr>
        <p:spPr>
          <a:xfrm>
            <a:off x="1541250" y="2642175"/>
            <a:ext cx="6285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>
                <a:ln w="0">
                  <a:noFill/>
                </a:ln>
                <a:solidFill>
                  <a:srgbClr val="C00000"/>
                </a:solidFill>
                <a:latin typeface="Myriad Pro Black Cond" panose="020B0806030403020204" pitchFamily="34" charset="0"/>
                <a:cs typeface="Aharoni" panose="02010803020104030203" pitchFamily="2" charset="-79"/>
              </a:rPr>
              <a:t>MỐI QUAN HỆ GIỮA GEN VÀ TÍNH TRẠNG</a:t>
            </a: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7" y="3702210"/>
            <a:ext cx="6858000" cy="2235909"/>
          </a:xfrm>
          <a:prstGeom prst="rect">
            <a:avLst/>
          </a:prstGeom>
        </p:spPr>
      </p:pic>
      <p:pic>
        <p:nvPicPr>
          <p:cNvPr id="1026" name="Picture 2" descr="Lý thuyết Sinh 9: Bài 19. Mối quan hệ giữa gen và tính trạng | So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62" y="666423"/>
            <a:ext cx="399335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957638" y="152400"/>
            <a:ext cx="1223962" cy="1905000"/>
            <a:chOff x="3" y="1371"/>
            <a:chExt cx="771" cy="1269"/>
          </a:xfrm>
        </p:grpSpPr>
        <p:sp>
          <p:nvSpPr>
            <p:cNvPr id="11385" name="AutoShape 3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1386" name="Group 4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1387" name="Group 5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1389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1390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1391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1392" name="Group 9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1393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94" name="AutoShape 1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388" name="Line 12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3261" name="AutoShape 13"/>
          <p:cNvSpPr>
            <a:spLocks noChangeArrowheads="1"/>
          </p:cNvSpPr>
          <p:nvPr/>
        </p:nvSpPr>
        <p:spPr bwMode="auto">
          <a:xfrm rot="-5400000">
            <a:off x="1152525" y="29019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1268" name="AutoShape 14"/>
          <p:cNvSpPr>
            <a:spLocks noChangeArrowheads="1"/>
          </p:cNvSpPr>
          <p:nvPr/>
        </p:nvSpPr>
        <p:spPr bwMode="auto">
          <a:xfrm rot="5400000">
            <a:off x="10668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2271713" y="53292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auto">
          <a:xfrm rot="5400000">
            <a:off x="2528888" y="53260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1" name="AutoShape 17"/>
          <p:cNvSpPr>
            <a:spLocks noChangeArrowheads="1"/>
          </p:cNvSpPr>
          <p:nvPr/>
        </p:nvSpPr>
        <p:spPr bwMode="auto">
          <a:xfrm rot="5400000">
            <a:off x="6614319" y="53046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2" name="AutoShape 18"/>
          <p:cNvSpPr>
            <a:spLocks noChangeArrowheads="1"/>
          </p:cNvSpPr>
          <p:nvPr/>
        </p:nvSpPr>
        <p:spPr bwMode="auto">
          <a:xfrm rot="5400000">
            <a:off x="68707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3" name="AutoShape 19"/>
          <p:cNvSpPr>
            <a:spLocks noChangeArrowheads="1"/>
          </p:cNvSpPr>
          <p:nvPr/>
        </p:nvSpPr>
        <p:spPr bwMode="auto">
          <a:xfrm rot="5400000">
            <a:off x="5953125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4" name="AutoShape 20"/>
          <p:cNvSpPr>
            <a:spLocks noChangeArrowheads="1"/>
          </p:cNvSpPr>
          <p:nvPr/>
        </p:nvSpPr>
        <p:spPr bwMode="auto">
          <a:xfrm rot="5400000">
            <a:off x="7856537" y="52895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75" name="AutoShape 21"/>
          <p:cNvSpPr>
            <a:spLocks noChangeArrowheads="1"/>
          </p:cNvSpPr>
          <p:nvPr/>
        </p:nvSpPr>
        <p:spPr bwMode="auto">
          <a:xfrm rot="-5400000">
            <a:off x="3444081" y="53459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6" name="AutoShape 22"/>
          <p:cNvSpPr>
            <a:spLocks noChangeArrowheads="1"/>
          </p:cNvSpPr>
          <p:nvPr/>
        </p:nvSpPr>
        <p:spPr bwMode="auto">
          <a:xfrm rot="-5400000">
            <a:off x="412115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7" name="AutoShape 23"/>
          <p:cNvSpPr>
            <a:spLocks noChangeArrowheads="1"/>
          </p:cNvSpPr>
          <p:nvPr/>
        </p:nvSpPr>
        <p:spPr bwMode="auto">
          <a:xfrm rot="-5400000">
            <a:off x="4395787" y="53435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8" name="AutoShape 24"/>
          <p:cNvSpPr>
            <a:spLocks noChangeArrowheads="1"/>
          </p:cNvSpPr>
          <p:nvPr/>
        </p:nvSpPr>
        <p:spPr bwMode="auto">
          <a:xfrm rot="-5400000">
            <a:off x="50292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79" name="AutoShape 25"/>
          <p:cNvSpPr>
            <a:spLocks noChangeArrowheads="1"/>
          </p:cNvSpPr>
          <p:nvPr/>
        </p:nvSpPr>
        <p:spPr bwMode="auto">
          <a:xfrm rot="-5400000">
            <a:off x="5305425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80" name="AutoShape 26"/>
          <p:cNvSpPr>
            <a:spLocks noChangeArrowheads="1"/>
          </p:cNvSpPr>
          <p:nvPr/>
        </p:nvSpPr>
        <p:spPr bwMode="auto">
          <a:xfrm rot="-5400000">
            <a:off x="75819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81" name="AutoShape 27"/>
          <p:cNvSpPr>
            <a:spLocks noChangeArrowheads="1"/>
          </p:cNvSpPr>
          <p:nvPr/>
        </p:nvSpPr>
        <p:spPr bwMode="auto">
          <a:xfrm rot="-5400000">
            <a:off x="8162925" y="53308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82" name="AutoShape 28"/>
          <p:cNvSpPr>
            <a:spLocks noChangeArrowheads="1"/>
          </p:cNvSpPr>
          <p:nvPr/>
        </p:nvSpPr>
        <p:spPr bwMode="auto">
          <a:xfrm rot="5400000">
            <a:off x="13644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3" name="AutoShape 29"/>
          <p:cNvSpPr>
            <a:spLocks noChangeArrowheads="1"/>
          </p:cNvSpPr>
          <p:nvPr/>
        </p:nvSpPr>
        <p:spPr bwMode="auto">
          <a:xfrm rot="5400000">
            <a:off x="29392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4" name="AutoShape 30"/>
          <p:cNvSpPr>
            <a:spLocks noChangeArrowheads="1"/>
          </p:cNvSpPr>
          <p:nvPr/>
        </p:nvSpPr>
        <p:spPr bwMode="auto">
          <a:xfrm rot="5400000">
            <a:off x="38750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5" name="AutoShape 31"/>
          <p:cNvSpPr>
            <a:spLocks noChangeArrowheads="1"/>
          </p:cNvSpPr>
          <p:nvPr/>
        </p:nvSpPr>
        <p:spPr bwMode="auto">
          <a:xfrm rot="5400000">
            <a:off x="57165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6" name="AutoShape 32"/>
          <p:cNvSpPr>
            <a:spLocks noChangeArrowheads="1"/>
          </p:cNvSpPr>
          <p:nvPr/>
        </p:nvSpPr>
        <p:spPr bwMode="auto">
          <a:xfrm rot="5400000">
            <a:off x="7200900" y="53435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87" name="AutoShape 33"/>
          <p:cNvSpPr>
            <a:spLocks noChangeArrowheads="1"/>
          </p:cNvSpPr>
          <p:nvPr/>
        </p:nvSpPr>
        <p:spPr bwMode="auto">
          <a:xfrm rot="-5400000">
            <a:off x="626110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88" name="AutoShape 34"/>
          <p:cNvSpPr>
            <a:spLocks noChangeArrowheads="1"/>
          </p:cNvSpPr>
          <p:nvPr/>
        </p:nvSpPr>
        <p:spPr bwMode="auto">
          <a:xfrm rot="-5400000">
            <a:off x="4789488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89" name="AutoShape 35"/>
          <p:cNvSpPr>
            <a:spLocks noChangeArrowheads="1"/>
          </p:cNvSpPr>
          <p:nvPr/>
        </p:nvSpPr>
        <p:spPr bwMode="auto">
          <a:xfrm rot="-5400000">
            <a:off x="3217863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90" name="AutoShape 36"/>
          <p:cNvSpPr>
            <a:spLocks noChangeArrowheads="1"/>
          </p:cNvSpPr>
          <p:nvPr/>
        </p:nvSpPr>
        <p:spPr bwMode="auto">
          <a:xfrm rot="-5400000">
            <a:off x="163195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91" name="AutoShape 37"/>
          <p:cNvSpPr>
            <a:spLocks noChangeArrowheads="1"/>
          </p:cNvSpPr>
          <p:nvPr/>
        </p:nvSpPr>
        <p:spPr bwMode="auto">
          <a:xfrm rot="5400000">
            <a:off x="425450" y="53530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292" name="AutoShape 38"/>
          <p:cNvSpPr>
            <a:spLocks noChangeArrowheads="1"/>
          </p:cNvSpPr>
          <p:nvPr/>
        </p:nvSpPr>
        <p:spPr bwMode="auto">
          <a:xfrm rot="-5400000">
            <a:off x="1996281" y="53141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93" name="AutoShape 39"/>
          <p:cNvSpPr>
            <a:spLocks noChangeArrowheads="1"/>
          </p:cNvSpPr>
          <p:nvPr/>
        </p:nvSpPr>
        <p:spPr bwMode="auto">
          <a:xfrm rot="-5400000">
            <a:off x="173038" y="53451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94" name="AutoShape 40"/>
          <p:cNvSpPr>
            <a:spLocks noChangeArrowheads="1"/>
          </p:cNvSpPr>
          <p:nvPr/>
        </p:nvSpPr>
        <p:spPr bwMode="auto">
          <a:xfrm rot="5400000">
            <a:off x="662781" y="53252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1295" name="Rectangle 41"/>
          <p:cNvSpPr>
            <a:spLocks noChangeArrowheads="1"/>
          </p:cNvSpPr>
          <p:nvPr/>
        </p:nvSpPr>
        <p:spPr bwMode="auto">
          <a:xfrm>
            <a:off x="304800" y="56515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>
            <a:off x="8763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>
            <a:off x="2609850" y="3411538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238375" y="3771900"/>
            <a:ext cx="842963" cy="1606550"/>
            <a:chOff x="2178" y="2259"/>
            <a:chExt cx="531" cy="1053"/>
          </a:xfrm>
        </p:grpSpPr>
        <p:sp>
          <p:nvSpPr>
            <p:cNvPr id="11379" name="AutoShape 45"/>
            <p:cNvSpPr>
              <a:spLocks noChangeArrowheads="1"/>
            </p:cNvSpPr>
            <p:nvPr/>
          </p:nvSpPr>
          <p:spPr bwMode="auto">
            <a:xfrm rot="-54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1380" name="AutoShape 46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1381" name="AutoShape 47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1382" name="Group 48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1383" name="AutoShape 49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4" name="AutoShape 50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299" name="Group 51"/>
          <p:cNvGrpSpPr>
            <a:grpSpLocks/>
          </p:cNvGrpSpPr>
          <p:nvPr/>
        </p:nvGrpSpPr>
        <p:grpSpPr bwMode="auto">
          <a:xfrm>
            <a:off x="2781300" y="3319463"/>
            <a:ext cx="1223963" cy="2014537"/>
            <a:chOff x="1746" y="1344"/>
            <a:chExt cx="771" cy="1317"/>
          </a:xfrm>
        </p:grpSpPr>
        <p:sp>
          <p:nvSpPr>
            <p:cNvPr id="11369" name="Line 52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1370" name="Group 53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1371" name="Group 54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1373" name="AutoShape 55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1374" name="AutoShape 56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1375" name="AutoShape 57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1376" name="Group 58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1377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78" name="AutoShape 60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372" name="AutoShape 61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4381500" y="1460500"/>
            <a:ext cx="1209675" cy="1905000"/>
            <a:chOff x="2319" y="1308"/>
            <a:chExt cx="762" cy="1284"/>
          </a:xfrm>
        </p:grpSpPr>
        <p:grpSp>
          <p:nvGrpSpPr>
            <p:cNvPr id="11360" name="Group 6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1363" name="AutoShape 6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364" name="AutoShape 65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1365" name="AutoShape 66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1366" name="Group 6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1367" name="AutoShape 6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68" name="AutoShape 6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361" name="AutoShape 7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1362" name="Line 7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320" name="Line 72"/>
          <p:cNvSpPr>
            <a:spLocks noChangeShapeType="1"/>
          </p:cNvSpPr>
          <p:nvPr/>
        </p:nvSpPr>
        <p:spPr bwMode="auto">
          <a:xfrm>
            <a:off x="3530600" y="34036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757238" y="1219200"/>
            <a:ext cx="842962" cy="1473200"/>
            <a:chOff x="1131" y="2349"/>
            <a:chExt cx="531" cy="981"/>
          </a:xfrm>
        </p:grpSpPr>
        <p:sp>
          <p:nvSpPr>
            <p:cNvPr id="11354" name="AutoShape 74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355" name="AutoShape 75"/>
            <p:cNvSpPr>
              <a:spLocks noChangeArrowheads="1"/>
            </p:cNvSpPr>
            <p:nvPr/>
          </p:nvSpPr>
          <p:spPr bwMode="auto">
            <a:xfrm rot="-54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1356" name="AutoShape 76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1357" name="Group 77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1358" name="AutoShape 7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9" name="AutoShape 79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03" name="Group 80"/>
          <p:cNvGrpSpPr>
            <a:grpSpLocks/>
          </p:cNvGrpSpPr>
          <p:nvPr/>
        </p:nvGrpSpPr>
        <p:grpSpPr bwMode="auto">
          <a:xfrm rot="240000">
            <a:off x="0" y="3175000"/>
            <a:ext cx="2792413" cy="330200"/>
            <a:chOff x="3" y="1376"/>
            <a:chExt cx="1756" cy="185"/>
          </a:xfrm>
        </p:grpSpPr>
        <p:sp>
          <p:nvSpPr>
            <p:cNvPr id="11348" name="AutoShape 81"/>
            <p:cNvSpPr>
              <a:spLocks noChangeArrowheads="1"/>
            </p:cNvSpPr>
            <p:nvPr/>
          </p:nvSpPr>
          <p:spPr bwMode="auto">
            <a:xfrm>
              <a:off x="3" y="1376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sp>
          <p:nvSpPr>
            <p:cNvPr id="11349" name="AutoShape 82"/>
            <p:cNvSpPr>
              <a:spLocks noChangeArrowheads="1"/>
            </p:cNvSpPr>
            <p:nvPr/>
          </p:nvSpPr>
          <p:spPr bwMode="auto">
            <a:xfrm>
              <a:off x="1158" y="1376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  <p:sp>
          <p:nvSpPr>
            <p:cNvPr id="11350" name="AutoShape 83"/>
            <p:cNvSpPr>
              <a:spLocks noChangeArrowheads="1"/>
            </p:cNvSpPr>
            <p:nvPr/>
          </p:nvSpPr>
          <p:spPr bwMode="auto">
            <a:xfrm>
              <a:off x="573" y="1376"/>
              <a:ext cx="480" cy="184"/>
            </a:xfrm>
            <a:prstGeom prst="roundRect">
              <a:avLst>
                <a:gd name="adj" fmla="val 16667"/>
              </a:avLst>
            </a:prstGeom>
            <a:solidFill>
              <a:srgbClr val="F4147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Val</a:t>
              </a:r>
            </a:p>
          </p:txBody>
        </p:sp>
        <p:sp>
          <p:nvSpPr>
            <p:cNvPr id="11351" name="Line 84"/>
            <p:cNvSpPr>
              <a:spLocks noChangeShapeType="1"/>
            </p:cNvSpPr>
            <p:nvPr/>
          </p:nvSpPr>
          <p:spPr bwMode="auto">
            <a:xfrm>
              <a:off x="472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2" name="Line 85"/>
            <p:cNvSpPr>
              <a:spLocks noChangeShapeType="1"/>
            </p:cNvSpPr>
            <p:nvPr/>
          </p:nvSpPr>
          <p:spPr bwMode="auto">
            <a:xfrm>
              <a:off x="102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3" name="Line 86"/>
            <p:cNvSpPr>
              <a:spLocks noChangeShapeType="1"/>
            </p:cNvSpPr>
            <p:nvPr/>
          </p:nvSpPr>
          <p:spPr bwMode="auto">
            <a:xfrm>
              <a:off x="1632" y="144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04" name="AutoShape 87"/>
          <p:cNvSpPr>
            <a:spLocks noChangeArrowheads="1"/>
          </p:cNvSpPr>
          <p:nvPr/>
        </p:nvSpPr>
        <p:spPr bwMode="auto">
          <a:xfrm>
            <a:off x="609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53336" name="AutoShape 88"/>
          <p:cNvSpPr>
            <a:spLocks noChangeArrowheads="1"/>
          </p:cNvSpPr>
          <p:nvPr/>
        </p:nvSpPr>
        <p:spPr bwMode="auto">
          <a:xfrm>
            <a:off x="990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11306" name="AutoShape 89"/>
          <p:cNvSpPr>
            <a:spLocks noChangeArrowheads="1"/>
          </p:cNvSpPr>
          <p:nvPr/>
        </p:nvSpPr>
        <p:spPr bwMode="auto">
          <a:xfrm>
            <a:off x="1752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11307" name="AutoShape 90"/>
          <p:cNvSpPr>
            <a:spLocks noChangeArrowheads="1"/>
          </p:cNvSpPr>
          <p:nvPr/>
        </p:nvSpPr>
        <p:spPr bwMode="auto">
          <a:xfrm>
            <a:off x="1371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11308" name="AutoShape 91"/>
          <p:cNvSpPr>
            <a:spLocks noChangeArrowheads="1"/>
          </p:cNvSpPr>
          <p:nvPr/>
        </p:nvSpPr>
        <p:spPr bwMode="auto">
          <a:xfrm>
            <a:off x="1905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grpSp>
        <p:nvGrpSpPr>
          <p:cNvPr id="11309" name="Group 92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1342" name="AutoShape 9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1343" name="AutoShape 9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344" name="AutoShape 9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1345" name="Group 9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1346" name="AutoShape 9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47" name="AutoShape 9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10" name="Group 99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1333" name="Group 100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1336" name="AutoShape 101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1337" name="AutoShape 102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1338" name="AutoShape 103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1339" name="Group 104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1340" name="AutoShape 10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41" name="AutoShape 106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334" name="Line 107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5" name="AutoShape 108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1311" name="Group 109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1324" name="Group 110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1327" name="AutoShape 111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1328" name="AutoShape 112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1329" name="AutoShape 113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1330" name="Group 114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1331" name="AutoShape 11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32" name="AutoShape 116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325" name="AutoShape 117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1326" name="Line 118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12" name="Group 119"/>
          <p:cNvGrpSpPr>
            <a:grpSpLocks/>
          </p:cNvGrpSpPr>
          <p:nvPr/>
        </p:nvGrpSpPr>
        <p:grpSpPr bwMode="auto">
          <a:xfrm>
            <a:off x="6096000" y="381000"/>
            <a:ext cx="1147763" cy="1905000"/>
            <a:chOff x="2955" y="1329"/>
            <a:chExt cx="723" cy="1263"/>
          </a:xfrm>
        </p:grpSpPr>
        <p:grpSp>
          <p:nvGrpSpPr>
            <p:cNvPr id="11314" name="Group 120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1316" name="Group 121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1318" name="AutoShape 122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1319" name="AutoShape 123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1320" name="AutoShape 124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1321" name="Group 125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1322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23" name="AutoShape 12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317" name="AutoShape 128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1315" name="Line 129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13" name="Text Box 4"/>
          <p:cNvSpPr txBox="1">
            <a:spLocks noChangeArrowheads="1"/>
          </p:cNvSpPr>
          <p:nvPr/>
        </p:nvSpPr>
        <p:spPr bwMode="auto">
          <a:xfrm>
            <a:off x="5029200" y="5867400"/>
            <a:ext cx="3657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351908602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C 0.00382 0.06296 0.00677 0.12592 0.00104 0.15925 C -0.00451 0.19282 -0.02014 0.1824 -0.03246 0.20115 C -0.04479 0.2199 -0.05903 0.24583 -0.07309 0.27222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6181 0.00926 -0.12362 0.01852 -0.16528 -0.01111 C -0.20695 -0.04074 -0.24184 -0.13403 -0.25 -0.17778 C -0.25816 -0.22153 -0.22483 -0.25301 -0.21389 -0.27408 C -0.20296 -0.29514 -0.19393 -0.29954 -0.18473 -0.30371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1 L 0.20833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62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7118 -0.05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90" grpId="0" animBg="1"/>
      <p:bldP spid="53291" grpId="0" animBg="1"/>
      <p:bldP spid="53320" grpId="0" animBg="1"/>
      <p:bldP spid="533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 rot="-5400000">
            <a:off x="2041525" y="3016250"/>
            <a:ext cx="28765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5400000">
            <a:off x="1066800" y="54546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5400000">
            <a:off x="2271713" y="54816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5400000">
            <a:off x="2528888" y="54784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>
            <a:off x="6614319" y="54570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5400000">
            <a:off x="6870700" y="54546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5400000">
            <a:off x="5953125" y="54546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5400000">
            <a:off x="7856537" y="54419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-5400000">
            <a:off x="3444081" y="54983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-5400000">
            <a:off x="4083050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-5400000">
            <a:off x="4357687" y="54959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5400000">
            <a:off x="5016500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5400000">
            <a:off x="5292725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5400000">
            <a:off x="7581900" y="54959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400000">
            <a:off x="8162925" y="54832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5400000">
            <a:off x="1364457" y="55252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5400000">
            <a:off x="2939257" y="55252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5400000">
            <a:off x="3836988" y="54959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5400000">
            <a:off x="5716588" y="54959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400000">
            <a:off x="7200900" y="54959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5400000">
            <a:off x="6261101" y="54879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 rot="-5400000">
            <a:off x="4776788" y="54879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-5400000">
            <a:off x="3217863" y="54879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-5400000">
            <a:off x="1631951" y="54879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 rot="5400000">
            <a:off x="425450" y="55054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 rot="-5400000">
            <a:off x="1996281" y="54665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 rot="-5400000">
            <a:off x="173038" y="54975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 rot="5400000">
            <a:off x="662781" y="54776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04800" y="58039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1803400" y="58801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7539038" y="914400"/>
            <a:ext cx="842962" cy="1524000"/>
            <a:chOff x="4260" y="2328"/>
            <a:chExt cx="531" cy="1024"/>
          </a:xfrm>
        </p:grpSpPr>
        <p:sp>
          <p:nvSpPr>
            <p:cNvPr id="12416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2417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2418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2419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2420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21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657600" y="762000"/>
            <a:ext cx="1223963" cy="1905000"/>
            <a:chOff x="3" y="1371"/>
            <a:chExt cx="771" cy="1269"/>
          </a:xfrm>
        </p:grpSpPr>
        <p:sp>
          <p:nvSpPr>
            <p:cNvPr id="12406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2407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2408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2410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2411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2412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2413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2414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415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409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22" name="Group 50"/>
          <p:cNvGrpSpPr>
            <a:grpSpLocks/>
          </p:cNvGrpSpPr>
          <p:nvPr/>
        </p:nvGrpSpPr>
        <p:grpSpPr bwMode="auto">
          <a:xfrm>
            <a:off x="6248400" y="1066800"/>
            <a:ext cx="1228725" cy="2133600"/>
            <a:chOff x="384" y="768"/>
            <a:chExt cx="774" cy="1425"/>
          </a:xfrm>
        </p:grpSpPr>
        <p:grpSp>
          <p:nvGrpSpPr>
            <p:cNvPr id="12397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2400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2401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2402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2403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2404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05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98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99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466850" y="755650"/>
            <a:ext cx="842963" cy="1606550"/>
            <a:chOff x="2178" y="2259"/>
            <a:chExt cx="531" cy="1053"/>
          </a:xfrm>
        </p:grpSpPr>
        <p:sp>
          <p:nvSpPr>
            <p:cNvPr id="12391" name="AutoShape 61"/>
            <p:cNvSpPr>
              <a:spLocks noChangeArrowheads="1"/>
            </p:cNvSpPr>
            <p:nvPr/>
          </p:nvSpPr>
          <p:spPr bwMode="auto">
            <a:xfrm rot="-54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2392" name="AutoShape 62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2393" name="AutoShape 63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2394" name="Group 64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2395" name="AutoShape 6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6" name="AutoShape 66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339" name="AutoShape 67"/>
          <p:cNvSpPr>
            <a:spLocks noChangeArrowheads="1"/>
          </p:cNvSpPr>
          <p:nvPr/>
        </p:nvSpPr>
        <p:spPr bwMode="auto">
          <a:xfrm>
            <a:off x="838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2286000" y="457200"/>
            <a:ext cx="1223963" cy="1905000"/>
            <a:chOff x="573" y="1392"/>
            <a:chExt cx="771" cy="1200"/>
          </a:xfrm>
        </p:grpSpPr>
        <p:grpSp>
          <p:nvGrpSpPr>
            <p:cNvPr id="12381" name="Group 69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2383" name="Group 70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2385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2386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2387" name="AutoShape 73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12388" name="Group 74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2389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90" name="AutoShape 76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384" name="AutoShape 77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12382" name="Line 78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351" name="Line 79"/>
          <p:cNvSpPr>
            <a:spLocks noChangeShapeType="1"/>
          </p:cNvSpPr>
          <p:nvPr/>
        </p:nvSpPr>
        <p:spPr bwMode="auto">
          <a:xfrm>
            <a:off x="3533775" y="3563938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3152775" y="3886200"/>
            <a:ext cx="842963" cy="1577975"/>
            <a:chOff x="2688" y="2328"/>
            <a:chExt cx="531" cy="1032"/>
          </a:xfrm>
        </p:grpSpPr>
        <p:sp>
          <p:nvSpPr>
            <p:cNvPr id="12375" name="AutoShape 81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2376" name="AutoShape 82"/>
            <p:cNvSpPr>
              <a:spLocks noChangeArrowheads="1"/>
            </p:cNvSpPr>
            <p:nvPr/>
          </p:nvSpPr>
          <p:spPr bwMode="auto">
            <a:xfrm rot="-54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2377" name="AutoShape 83"/>
            <p:cNvSpPr>
              <a:spLocks noChangeArrowheads="1"/>
            </p:cNvSpPr>
            <p:nvPr/>
          </p:nvSpPr>
          <p:spPr bwMode="auto">
            <a:xfrm rot="-54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2378" name="Group 84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2379" name="AutoShape 8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0" name="AutoShape 86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28" name="Group 87"/>
          <p:cNvGrpSpPr>
            <a:grpSpLocks/>
          </p:cNvGrpSpPr>
          <p:nvPr/>
        </p:nvGrpSpPr>
        <p:grpSpPr bwMode="auto">
          <a:xfrm>
            <a:off x="3681413" y="3505200"/>
            <a:ext cx="1209675" cy="1905000"/>
            <a:chOff x="2319" y="1308"/>
            <a:chExt cx="762" cy="1284"/>
          </a:xfrm>
        </p:grpSpPr>
        <p:grpSp>
          <p:nvGrpSpPr>
            <p:cNvPr id="12366" name="Group 88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2369" name="AutoShape 89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2370" name="AutoShape 90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2371" name="AutoShape 91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2372" name="Group 92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2373" name="AutoShape 9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74" name="AutoShape 94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67" name="AutoShape 95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2368" name="Line 96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29" name="Group 97"/>
          <p:cNvGrpSpPr>
            <a:grpSpLocks/>
          </p:cNvGrpSpPr>
          <p:nvPr/>
        </p:nvGrpSpPr>
        <p:grpSpPr bwMode="auto">
          <a:xfrm>
            <a:off x="7162800" y="2362200"/>
            <a:ext cx="1295400" cy="1752600"/>
            <a:chOff x="4896" y="1200"/>
            <a:chExt cx="816" cy="1200"/>
          </a:xfrm>
        </p:grpSpPr>
        <p:grpSp>
          <p:nvGrpSpPr>
            <p:cNvPr id="12357" name="Group 98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2360" name="AutoShape 99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2361" name="AutoShape 100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2362" name="AutoShape 101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2363" name="Group 102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2364" name="AutoShape 10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65" name="AutoShape 104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58" name="AutoShape 105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2359" name="Line 106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07"/>
          <p:cNvGrpSpPr>
            <a:grpSpLocks/>
          </p:cNvGrpSpPr>
          <p:nvPr/>
        </p:nvGrpSpPr>
        <p:grpSpPr bwMode="auto">
          <a:xfrm>
            <a:off x="5410200" y="1524000"/>
            <a:ext cx="1147763" cy="1905000"/>
            <a:chOff x="2955" y="1329"/>
            <a:chExt cx="723" cy="1263"/>
          </a:xfrm>
        </p:grpSpPr>
        <p:grpSp>
          <p:nvGrpSpPr>
            <p:cNvPr id="12347" name="Group 108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2349" name="Group 109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2351" name="AutoShape 110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2352" name="AutoShape 111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2353" name="AutoShape 112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2354" name="Group 113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2355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6" name="AutoShape 115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350" name="AutoShape 116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2348" name="Line 117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390" name="Line 118"/>
          <p:cNvSpPr>
            <a:spLocks noChangeShapeType="1"/>
          </p:cNvSpPr>
          <p:nvPr/>
        </p:nvSpPr>
        <p:spPr bwMode="auto">
          <a:xfrm>
            <a:off x="4459288" y="35687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332" name="Group 119"/>
          <p:cNvGrpSpPr>
            <a:grpSpLocks/>
          </p:cNvGrpSpPr>
          <p:nvPr/>
        </p:nvGrpSpPr>
        <p:grpSpPr bwMode="auto">
          <a:xfrm rot="180000">
            <a:off x="0" y="3327400"/>
            <a:ext cx="3670300" cy="381000"/>
            <a:chOff x="3" y="1344"/>
            <a:chExt cx="2309" cy="233"/>
          </a:xfrm>
        </p:grpSpPr>
        <p:sp>
          <p:nvSpPr>
            <p:cNvPr id="12336" name="AutoShape 120"/>
            <p:cNvSpPr>
              <a:spLocks noChangeArrowheads="1"/>
            </p:cNvSpPr>
            <p:nvPr/>
          </p:nvSpPr>
          <p:spPr bwMode="auto">
            <a:xfrm>
              <a:off x="1746" y="1392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Tir</a:t>
              </a:r>
            </a:p>
          </p:txBody>
        </p:sp>
        <p:sp>
          <p:nvSpPr>
            <p:cNvPr id="12337" name="Line 121"/>
            <p:cNvSpPr>
              <a:spLocks noChangeShapeType="1"/>
            </p:cNvSpPr>
            <p:nvPr/>
          </p:nvSpPr>
          <p:spPr bwMode="auto">
            <a:xfrm>
              <a:off x="218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338" name="Group 122"/>
            <p:cNvGrpSpPr>
              <a:grpSpLocks/>
            </p:cNvGrpSpPr>
            <p:nvPr/>
          </p:nvGrpSpPr>
          <p:grpSpPr bwMode="auto">
            <a:xfrm rot="180000">
              <a:off x="3" y="1344"/>
              <a:ext cx="1765" cy="185"/>
              <a:chOff x="3" y="1392"/>
              <a:chExt cx="1765" cy="185"/>
            </a:xfrm>
          </p:grpSpPr>
          <p:grpSp>
            <p:nvGrpSpPr>
              <p:cNvPr id="12339" name="Group 123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2341" name="AutoShape 124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Met</a:t>
                  </a:r>
                </a:p>
              </p:txBody>
            </p:sp>
            <p:sp>
              <p:nvSpPr>
                <p:cNvPr id="12342" name="AutoShape 125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Arg</a:t>
                  </a:r>
                </a:p>
              </p:txBody>
            </p:sp>
            <p:sp>
              <p:nvSpPr>
                <p:cNvPr id="12343" name="AutoShape 126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Val</a:t>
                  </a:r>
                </a:p>
              </p:txBody>
            </p:sp>
            <p:sp>
              <p:nvSpPr>
                <p:cNvPr id="12344" name="Line 127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5" name="Line 128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46" name="Line 129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340" name="Line 130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838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12334" name="AutoShape 132"/>
          <p:cNvSpPr>
            <a:spLocks noChangeArrowheads="1"/>
          </p:cNvSpPr>
          <p:nvPr/>
        </p:nvSpPr>
        <p:spPr bwMode="auto">
          <a:xfrm>
            <a:off x="304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12335" name="Text Box 4"/>
          <p:cNvSpPr txBox="1">
            <a:spLocks noChangeArrowheads="1"/>
          </p:cNvSpPr>
          <p:nvPr/>
        </p:nvSpPr>
        <p:spPr bwMode="auto">
          <a:xfrm>
            <a:off x="5341938" y="6011218"/>
            <a:ext cx="35814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vi-VN" dirty="0" smtClean="0"/>
              <a:t>Mạch mARN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925427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1297 C -0.00799 0.0544 -0.00174 0.09607 -0.00851 0.13334 C -0.01528 0.1706 -0.04236 0.21088 -0.05434 0.23704 C -0.06632 0.2632 -0.07361 0.27685 -0.08073 0.29074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03704E-6 C -0.10521 0.0132 -0.21024 0.0264 -0.26667 -0.00925 C -0.32309 -0.04513 -0.33351 -0.17013 -0.33889 -0.21481 C -0.34427 -0.25948 -0.32153 -0.26874 -0.29861 -0.27777 " pathEditMode="relative" ptsTypes="aaaA">
                                      <p:cBhvr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74 L 0.17344 -0.009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14149 0.0055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4358 -0.027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36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303" grpId="0" animBg="1"/>
      <p:bldP spid="54339" grpId="0" animBg="1"/>
      <p:bldP spid="54351" grpId="0" animBg="1"/>
      <p:bldP spid="54390" grpId="0" animBg="1"/>
      <p:bldP spid="544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 rot="-5400000">
            <a:off x="2905125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rot="5400000">
            <a:off x="1066800" y="53784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5400000">
            <a:off x="2271713" y="54054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5400000">
            <a:off x="2528888" y="54022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5400000">
            <a:off x="6576219" y="53808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>
            <a:off x="6832600" y="53784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5400000">
            <a:off x="5927725" y="53784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5400000">
            <a:off x="7805737" y="53657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-5400000">
            <a:off x="3444081" y="54221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-5400000">
            <a:off x="4083050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-5400000">
            <a:off x="43576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-5400000">
            <a:off x="4991100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-5400000">
            <a:off x="5267325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-5400000">
            <a:off x="7531100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-5400000">
            <a:off x="8112125" y="54070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5400000">
            <a:off x="1364457" y="54490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5400000">
            <a:off x="2939257" y="54490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 rot="5400000">
            <a:off x="38369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rot="5400000">
            <a:off x="56911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 rot="5400000">
            <a:off x="7162800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 rot="-5400000">
            <a:off x="623570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-5400000">
            <a:off x="475138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 rot="-5400000">
            <a:off x="3217863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 rot="-5400000">
            <a:off x="163195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 rot="5400000">
            <a:off x="425450" y="54292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-5400000">
            <a:off x="1996281" y="53903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 rot="-5400000">
            <a:off x="173038" y="54213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 rot="5400000">
            <a:off x="662781" y="54014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04800" y="57277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2705100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7920038" y="685800"/>
            <a:ext cx="842962" cy="1524000"/>
            <a:chOff x="4260" y="2328"/>
            <a:chExt cx="531" cy="1024"/>
          </a:xfrm>
        </p:grpSpPr>
        <p:sp>
          <p:nvSpPr>
            <p:cNvPr id="13450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3451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452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3453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454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5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45" name="Group 39"/>
          <p:cNvGrpSpPr>
            <a:grpSpLocks/>
          </p:cNvGrpSpPr>
          <p:nvPr/>
        </p:nvGrpSpPr>
        <p:grpSpPr bwMode="auto">
          <a:xfrm>
            <a:off x="2586038" y="457200"/>
            <a:ext cx="1223962" cy="1905000"/>
            <a:chOff x="3" y="1371"/>
            <a:chExt cx="771" cy="1269"/>
          </a:xfrm>
        </p:grpSpPr>
        <p:sp>
          <p:nvSpPr>
            <p:cNvPr id="13440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3441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442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444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3445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3446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3447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448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49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443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46" name="Group 50"/>
          <p:cNvGrpSpPr>
            <a:grpSpLocks/>
          </p:cNvGrpSpPr>
          <p:nvPr/>
        </p:nvGrpSpPr>
        <p:grpSpPr bwMode="auto">
          <a:xfrm>
            <a:off x="7077075" y="762000"/>
            <a:ext cx="1228725" cy="2133600"/>
            <a:chOff x="384" y="768"/>
            <a:chExt cx="774" cy="1425"/>
          </a:xfrm>
        </p:grpSpPr>
        <p:grpSp>
          <p:nvGrpSpPr>
            <p:cNvPr id="13431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434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3435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3436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3437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438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9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432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33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3347" name="Group 60"/>
          <p:cNvGrpSpPr>
            <a:grpSpLocks/>
          </p:cNvGrpSpPr>
          <p:nvPr/>
        </p:nvGrpSpPr>
        <p:grpSpPr bwMode="auto">
          <a:xfrm>
            <a:off x="4724400" y="304800"/>
            <a:ext cx="1243013" cy="1890713"/>
            <a:chOff x="1158" y="1344"/>
            <a:chExt cx="783" cy="1239"/>
          </a:xfrm>
        </p:grpSpPr>
        <p:sp>
          <p:nvSpPr>
            <p:cNvPr id="13421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3422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423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425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3426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3427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3428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429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30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424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3348" name="Group 71"/>
          <p:cNvGrpSpPr>
            <a:grpSpLocks/>
          </p:cNvGrpSpPr>
          <p:nvPr/>
        </p:nvGrpSpPr>
        <p:grpSpPr bwMode="auto">
          <a:xfrm>
            <a:off x="3500438" y="609600"/>
            <a:ext cx="1223962" cy="1905000"/>
            <a:chOff x="573" y="1392"/>
            <a:chExt cx="771" cy="1200"/>
          </a:xfrm>
        </p:grpSpPr>
        <p:grpSp>
          <p:nvGrpSpPr>
            <p:cNvPr id="13411" name="Group 72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413" name="Group 73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415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3416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3417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13418" name="Group 77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419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20" name="AutoShape 7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414" name="AutoShape 80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13412" name="Line 81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82"/>
          <p:cNvGrpSpPr>
            <a:grpSpLocks/>
          </p:cNvGrpSpPr>
          <p:nvPr/>
        </p:nvGrpSpPr>
        <p:grpSpPr bwMode="auto">
          <a:xfrm>
            <a:off x="914400" y="1241425"/>
            <a:ext cx="842963" cy="1577975"/>
            <a:chOff x="2688" y="2328"/>
            <a:chExt cx="531" cy="1032"/>
          </a:xfrm>
        </p:grpSpPr>
        <p:sp>
          <p:nvSpPr>
            <p:cNvPr id="13405" name="AutoShape 83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406" name="AutoShape 84"/>
            <p:cNvSpPr>
              <a:spLocks noChangeArrowheads="1"/>
            </p:cNvSpPr>
            <p:nvPr/>
          </p:nvSpPr>
          <p:spPr bwMode="auto">
            <a:xfrm rot="-54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3407" name="AutoShape 85"/>
            <p:cNvSpPr>
              <a:spLocks noChangeArrowheads="1"/>
            </p:cNvSpPr>
            <p:nvPr/>
          </p:nvSpPr>
          <p:spPr bwMode="auto">
            <a:xfrm rot="-54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3408" name="Group 86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3409" name="AutoShape 8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AutoShape 8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409" name="AutoShape 89"/>
          <p:cNvSpPr>
            <a:spLocks noChangeArrowheads="1"/>
          </p:cNvSpPr>
          <p:nvPr/>
        </p:nvSpPr>
        <p:spPr bwMode="auto">
          <a:xfrm>
            <a:off x="304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grpSp>
        <p:nvGrpSpPr>
          <p:cNvPr id="13351" name="Group 90"/>
          <p:cNvGrpSpPr>
            <a:grpSpLocks/>
          </p:cNvGrpSpPr>
          <p:nvPr/>
        </p:nvGrpSpPr>
        <p:grpSpPr bwMode="auto">
          <a:xfrm>
            <a:off x="6172200" y="381000"/>
            <a:ext cx="1209675" cy="1905000"/>
            <a:chOff x="2319" y="1308"/>
            <a:chExt cx="762" cy="1284"/>
          </a:xfrm>
        </p:grpSpPr>
        <p:grpSp>
          <p:nvGrpSpPr>
            <p:cNvPr id="13396" name="Group 91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399" name="AutoShape 92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3400" name="AutoShape 93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3401" name="AutoShape 94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3402" name="Group 95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403" name="AutoShape 9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04" name="AutoShape 9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97" name="AutoShape 98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3398" name="Line 99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100"/>
          <p:cNvGrpSpPr>
            <a:grpSpLocks/>
          </p:cNvGrpSpPr>
          <p:nvPr/>
        </p:nvGrpSpPr>
        <p:grpSpPr bwMode="auto">
          <a:xfrm>
            <a:off x="7162800" y="2057400"/>
            <a:ext cx="1295400" cy="1752600"/>
            <a:chOff x="4896" y="1200"/>
            <a:chExt cx="816" cy="1200"/>
          </a:xfrm>
        </p:grpSpPr>
        <p:grpSp>
          <p:nvGrpSpPr>
            <p:cNvPr id="13387" name="Group 101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390" name="AutoShape 102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3391" name="AutoShape 103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3392" name="AutoShape 104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3393" name="Group 105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394" name="AutoShape 10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95" name="AutoShape 10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88" name="AutoShape 108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3389" name="Line 109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53" name="Group 110"/>
          <p:cNvGrpSpPr>
            <a:grpSpLocks/>
          </p:cNvGrpSpPr>
          <p:nvPr/>
        </p:nvGrpSpPr>
        <p:grpSpPr bwMode="auto">
          <a:xfrm>
            <a:off x="4648200" y="3429000"/>
            <a:ext cx="1147763" cy="1905000"/>
            <a:chOff x="2955" y="1329"/>
            <a:chExt cx="723" cy="1263"/>
          </a:xfrm>
        </p:grpSpPr>
        <p:grpSp>
          <p:nvGrpSpPr>
            <p:cNvPr id="13377" name="Group 111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379" name="Group 112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381" name="AutoShape 113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3382" name="AutoShape 114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3383" name="AutoShape 115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3384" name="Group 116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385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86" name="AutoShape 11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3380" name="AutoShape 119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3378" name="Line 120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4048125" y="3848100"/>
            <a:ext cx="842963" cy="1485900"/>
            <a:chOff x="3207" y="2319"/>
            <a:chExt cx="531" cy="1002"/>
          </a:xfrm>
        </p:grpSpPr>
        <p:sp>
          <p:nvSpPr>
            <p:cNvPr id="13371" name="AutoShape 122"/>
            <p:cNvSpPr>
              <a:spLocks noChangeArrowheads="1"/>
            </p:cNvSpPr>
            <p:nvPr/>
          </p:nvSpPr>
          <p:spPr bwMode="auto">
            <a:xfrm rot="5400000">
              <a:off x="304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372" name="AutoShape 123"/>
            <p:cNvSpPr>
              <a:spLocks noChangeArrowheads="1"/>
            </p:cNvSpPr>
            <p:nvPr/>
          </p:nvSpPr>
          <p:spPr bwMode="auto">
            <a:xfrm rot="-5400000">
              <a:off x="3193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3373" name="AutoShape 124"/>
            <p:cNvSpPr>
              <a:spLocks noChangeArrowheads="1"/>
            </p:cNvSpPr>
            <p:nvPr/>
          </p:nvSpPr>
          <p:spPr bwMode="auto">
            <a:xfrm rot="-5400000">
              <a:off x="336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3374" name="Group 125"/>
            <p:cNvGrpSpPr>
              <a:grpSpLocks/>
            </p:cNvGrpSpPr>
            <p:nvPr/>
          </p:nvGrpSpPr>
          <p:grpSpPr bwMode="auto">
            <a:xfrm>
              <a:off x="3207" y="2319"/>
              <a:ext cx="531" cy="561"/>
              <a:chOff x="909" y="1983"/>
              <a:chExt cx="531" cy="561"/>
            </a:xfrm>
          </p:grpSpPr>
          <p:sp>
            <p:nvSpPr>
              <p:cNvPr id="13375" name="AutoShape 12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AutoShape 127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55" name="AutoShape 128"/>
          <p:cNvSpPr>
            <a:spLocks noChangeArrowheads="1"/>
          </p:cNvSpPr>
          <p:nvPr/>
        </p:nvSpPr>
        <p:spPr bwMode="auto">
          <a:xfrm>
            <a:off x="3681413" y="34290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56449" name="Line 129"/>
          <p:cNvSpPr>
            <a:spLocks noChangeShapeType="1"/>
          </p:cNvSpPr>
          <p:nvPr/>
        </p:nvSpPr>
        <p:spPr bwMode="auto">
          <a:xfrm>
            <a:off x="4433888" y="3538538"/>
            <a:ext cx="0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7" name="Line 130"/>
          <p:cNvSpPr>
            <a:spLocks noChangeShapeType="1"/>
          </p:cNvSpPr>
          <p:nvPr/>
        </p:nvSpPr>
        <p:spPr bwMode="auto">
          <a:xfrm>
            <a:off x="4459288" y="34925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3358" name="Group 131"/>
          <p:cNvGrpSpPr>
            <a:grpSpLocks/>
          </p:cNvGrpSpPr>
          <p:nvPr/>
        </p:nvGrpSpPr>
        <p:grpSpPr bwMode="auto">
          <a:xfrm rot="240000">
            <a:off x="30163" y="3225800"/>
            <a:ext cx="3665537" cy="369888"/>
            <a:chOff x="3" y="2112"/>
            <a:chExt cx="2309" cy="233"/>
          </a:xfrm>
        </p:grpSpPr>
        <p:sp>
          <p:nvSpPr>
            <p:cNvPr id="13360" name="AutoShape 132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Tir</a:t>
              </a:r>
            </a:p>
          </p:txBody>
        </p:sp>
        <p:sp>
          <p:nvSpPr>
            <p:cNvPr id="13361" name="Line 133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3362" name="Group 134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363" name="Group 135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365" name="AutoShape 136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Met</a:t>
                  </a:r>
                </a:p>
              </p:txBody>
            </p:sp>
            <p:sp>
              <p:nvSpPr>
                <p:cNvPr id="13366" name="AutoShape 137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Arg</a:t>
                  </a:r>
                </a:p>
              </p:txBody>
            </p:sp>
            <p:sp>
              <p:nvSpPr>
                <p:cNvPr id="13367" name="AutoShape 138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Val</a:t>
                  </a:r>
                </a:p>
              </p:txBody>
            </p:sp>
            <p:sp>
              <p:nvSpPr>
                <p:cNvPr id="13368" name="Line 139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9" name="Line 140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70" name="Line 141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64" name="Line 142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59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4384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384754677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56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199 C -0.09323 -0.00694 -0.18646 0.00834 -0.25278 -0.00532 C -0.3191 -0.01898 -0.37657 -0.05138 -0.39862 -0.10347 C -0.42066 -0.15555 -0.38768 -0.28333 -0.38473 -0.31828 " pathEditMode="relative" rAng="0" ptsTypes="aaaA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6232 -0.04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2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8333 0.0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51" grpId="0" animBg="1"/>
      <p:bldP spid="56409" grpId="0" animBg="1"/>
      <p:bldP spid="564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 rot="-5400000">
            <a:off x="3998913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 rot="5400000">
            <a:off x="12461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5400000">
            <a:off x="2451101" y="5405437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2708276" y="5402262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5400000">
            <a:off x="6755606" y="5380832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5400000">
            <a:off x="70119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5400000">
            <a:off x="6107112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5400000">
            <a:off x="7985125" y="53657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-5400000">
            <a:off x="3623469" y="542210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5400000">
            <a:off x="426243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-5400000">
            <a:off x="4537075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-5400000">
            <a:off x="51704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-5400000">
            <a:off x="5446712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-5400000">
            <a:off x="77104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 rot="-5400000">
            <a:off x="8291512" y="54070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5400000">
            <a:off x="1543844" y="5449094"/>
            <a:ext cx="806450" cy="182562"/>
          </a:xfrm>
          <a:prstGeom prst="chevron">
            <a:avLst>
              <a:gd name="adj" fmla="val 110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5400000">
            <a:off x="3117057" y="541734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5400000">
            <a:off x="40163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5400000">
            <a:off x="58705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5400000">
            <a:off x="73421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-5400000">
            <a:off x="641508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 rot="-5400000">
            <a:off x="4930776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 rot="-5400000">
            <a:off x="339725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 rot="-5400000">
            <a:off x="181133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 rot="5400000">
            <a:off x="604838" y="5429250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 rot="-5400000">
            <a:off x="2175669" y="539035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 rot="-5400000">
            <a:off x="352426" y="5421312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 rot="5400000">
            <a:off x="842169" y="5401469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484188" y="5727700"/>
            <a:ext cx="8583612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7375" name="AutoShape 31"/>
          <p:cNvSpPr>
            <a:spLocks noChangeArrowheads="1"/>
          </p:cNvSpPr>
          <p:nvPr/>
        </p:nvSpPr>
        <p:spPr bwMode="auto">
          <a:xfrm>
            <a:off x="3798888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8099425" y="685800"/>
            <a:ext cx="842963" cy="1524000"/>
            <a:chOff x="4260" y="2328"/>
            <a:chExt cx="531" cy="1024"/>
          </a:xfrm>
        </p:grpSpPr>
        <p:sp>
          <p:nvSpPr>
            <p:cNvPr id="14467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4468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4469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4470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4471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72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69" name="Group 39"/>
          <p:cNvGrpSpPr>
            <a:grpSpLocks/>
          </p:cNvGrpSpPr>
          <p:nvPr/>
        </p:nvGrpSpPr>
        <p:grpSpPr bwMode="auto">
          <a:xfrm>
            <a:off x="2384425" y="533400"/>
            <a:ext cx="1223963" cy="1905000"/>
            <a:chOff x="3" y="1371"/>
            <a:chExt cx="771" cy="1269"/>
          </a:xfrm>
        </p:grpSpPr>
        <p:sp>
          <p:nvSpPr>
            <p:cNvPr id="14457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14458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4459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4461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4462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4463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4464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4465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66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60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70" name="Group 50"/>
          <p:cNvGrpSpPr>
            <a:grpSpLocks/>
          </p:cNvGrpSpPr>
          <p:nvPr/>
        </p:nvGrpSpPr>
        <p:grpSpPr bwMode="auto">
          <a:xfrm>
            <a:off x="7256463" y="762000"/>
            <a:ext cx="1228725" cy="2133600"/>
            <a:chOff x="384" y="768"/>
            <a:chExt cx="774" cy="1425"/>
          </a:xfrm>
        </p:grpSpPr>
        <p:grpSp>
          <p:nvGrpSpPr>
            <p:cNvPr id="14448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4451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4452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4453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4454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4455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56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49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50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4371" name="Group 60"/>
          <p:cNvGrpSpPr>
            <a:grpSpLocks/>
          </p:cNvGrpSpPr>
          <p:nvPr/>
        </p:nvGrpSpPr>
        <p:grpSpPr bwMode="auto">
          <a:xfrm>
            <a:off x="4903788" y="304800"/>
            <a:ext cx="1243012" cy="1890713"/>
            <a:chOff x="1158" y="1344"/>
            <a:chExt cx="783" cy="1239"/>
          </a:xfrm>
        </p:grpSpPr>
        <p:sp>
          <p:nvSpPr>
            <p:cNvPr id="14438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439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4440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4442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4443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4444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4445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444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47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41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4372" name="Group 71"/>
          <p:cNvGrpSpPr>
            <a:grpSpLocks/>
          </p:cNvGrpSpPr>
          <p:nvPr/>
        </p:nvGrpSpPr>
        <p:grpSpPr bwMode="auto">
          <a:xfrm>
            <a:off x="3756025" y="457200"/>
            <a:ext cx="1223963" cy="1905000"/>
            <a:chOff x="573" y="1392"/>
            <a:chExt cx="771" cy="1200"/>
          </a:xfrm>
        </p:grpSpPr>
        <p:grpSp>
          <p:nvGrpSpPr>
            <p:cNvPr id="14428" name="Group 72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4430" name="Group 73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4432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4433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4434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14435" name="Group 77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4436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37" name="AutoShape 7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31" name="AutoShape 80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14429" name="Line 81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73" name="Group 82"/>
          <p:cNvGrpSpPr>
            <a:grpSpLocks/>
          </p:cNvGrpSpPr>
          <p:nvPr/>
        </p:nvGrpSpPr>
        <p:grpSpPr bwMode="auto">
          <a:xfrm>
            <a:off x="5665788" y="609600"/>
            <a:ext cx="1223962" cy="2014538"/>
            <a:chOff x="1746" y="1344"/>
            <a:chExt cx="771" cy="1317"/>
          </a:xfrm>
        </p:grpSpPr>
        <p:sp>
          <p:nvSpPr>
            <p:cNvPr id="14418" name="Line 83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419" name="Group 84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4420" name="Group 85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4422" name="AutoShape 86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4423" name="AutoShape 87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4424" name="AutoShape 88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4425" name="Group 89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4426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27" name="AutoShape 9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4421" name="AutoShape 92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14374" name="Group 93"/>
          <p:cNvGrpSpPr>
            <a:grpSpLocks/>
          </p:cNvGrpSpPr>
          <p:nvPr/>
        </p:nvGrpSpPr>
        <p:grpSpPr bwMode="auto">
          <a:xfrm>
            <a:off x="6351588" y="381000"/>
            <a:ext cx="1209675" cy="1905000"/>
            <a:chOff x="2319" y="1308"/>
            <a:chExt cx="762" cy="1284"/>
          </a:xfrm>
        </p:grpSpPr>
        <p:grpSp>
          <p:nvGrpSpPr>
            <p:cNvPr id="14409" name="Group 94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4412" name="AutoShape 95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4413" name="AutoShape 96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4414" name="AutoShape 97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4415" name="Group 98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4416" name="AutoShape 9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17" name="AutoShape 10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10" name="AutoShape 101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4411" name="Line 102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75" name="Group 103"/>
          <p:cNvGrpSpPr>
            <a:grpSpLocks/>
          </p:cNvGrpSpPr>
          <p:nvPr/>
        </p:nvGrpSpPr>
        <p:grpSpPr bwMode="auto">
          <a:xfrm>
            <a:off x="7342188" y="2057400"/>
            <a:ext cx="1295400" cy="1752600"/>
            <a:chOff x="4896" y="1200"/>
            <a:chExt cx="816" cy="1200"/>
          </a:xfrm>
        </p:grpSpPr>
        <p:grpSp>
          <p:nvGrpSpPr>
            <p:cNvPr id="14400" name="Group 104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4403" name="AutoShape 105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4404" name="AutoShape 106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4405" name="AutoShape 107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4406" name="Group 108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4407" name="AutoShape 10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08" name="AutoShape 11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01" name="AutoShape 111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4402" name="Line 112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113"/>
          <p:cNvGrpSpPr>
            <a:grpSpLocks/>
          </p:cNvGrpSpPr>
          <p:nvPr/>
        </p:nvGrpSpPr>
        <p:grpSpPr bwMode="auto">
          <a:xfrm>
            <a:off x="5132388" y="3849688"/>
            <a:ext cx="842962" cy="1484312"/>
            <a:chOff x="3744" y="2376"/>
            <a:chExt cx="531" cy="984"/>
          </a:xfrm>
        </p:grpSpPr>
        <p:sp>
          <p:nvSpPr>
            <p:cNvPr id="14394" name="AutoShape 114"/>
            <p:cNvSpPr>
              <a:spLocks noChangeArrowheads="1"/>
            </p:cNvSpPr>
            <p:nvPr/>
          </p:nvSpPr>
          <p:spPr bwMode="auto">
            <a:xfrm rot="-5400000">
              <a:off x="3576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4395" name="AutoShape 115"/>
            <p:cNvSpPr>
              <a:spLocks noChangeArrowheads="1"/>
            </p:cNvSpPr>
            <p:nvPr/>
          </p:nvSpPr>
          <p:spPr bwMode="auto">
            <a:xfrm rot="-5400000">
              <a:off x="3722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4396" name="AutoShape 116"/>
            <p:cNvSpPr>
              <a:spLocks noChangeArrowheads="1"/>
            </p:cNvSpPr>
            <p:nvPr/>
          </p:nvSpPr>
          <p:spPr bwMode="auto">
            <a:xfrm rot="-5400000">
              <a:off x="3895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</a:t>
              </a:r>
            </a:p>
          </p:txBody>
        </p:sp>
        <p:grpSp>
          <p:nvGrpSpPr>
            <p:cNvPr id="14397" name="Group 117"/>
            <p:cNvGrpSpPr>
              <a:grpSpLocks/>
            </p:cNvGrpSpPr>
            <p:nvPr/>
          </p:nvGrpSpPr>
          <p:grpSpPr bwMode="auto">
            <a:xfrm>
              <a:off x="3744" y="2376"/>
              <a:ext cx="531" cy="561"/>
              <a:chOff x="909" y="1983"/>
              <a:chExt cx="531" cy="561"/>
            </a:xfrm>
          </p:grpSpPr>
          <p:sp>
            <p:nvSpPr>
              <p:cNvPr id="14398" name="AutoShape 11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AutoShape 119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464" name="Line 120"/>
          <p:cNvSpPr>
            <a:spLocks noChangeShapeType="1"/>
          </p:cNvSpPr>
          <p:nvPr/>
        </p:nvSpPr>
        <p:spPr bwMode="auto">
          <a:xfrm>
            <a:off x="5594350" y="351948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1" name="Group 121"/>
          <p:cNvGrpSpPr>
            <a:grpSpLocks/>
          </p:cNvGrpSpPr>
          <p:nvPr/>
        </p:nvGrpSpPr>
        <p:grpSpPr bwMode="auto">
          <a:xfrm rot="480000">
            <a:off x="233363" y="2895600"/>
            <a:ext cx="5405437" cy="369888"/>
            <a:chOff x="3" y="2112"/>
            <a:chExt cx="3405" cy="233"/>
          </a:xfrm>
        </p:grpSpPr>
        <p:sp>
          <p:nvSpPr>
            <p:cNvPr id="14380" name="AutoShape 122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Thr</a:t>
              </a:r>
            </a:p>
          </p:txBody>
        </p:sp>
        <p:sp>
          <p:nvSpPr>
            <p:cNvPr id="14381" name="AutoShape 123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Tir</a:t>
              </a:r>
            </a:p>
          </p:txBody>
        </p:sp>
        <p:sp>
          <p:nvSpPr>
            <p:cNvPr id="14382" name="AutoShape 124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4383" name="Line 125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84" name="Line 126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385" name="Group 127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4386" name="Group 128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4388" name="AutoShape 129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Met</a:t>
                  </a:r>
                </a:p>
              </p:txBody>
            </p:sp>
            <p:sp>
              <p:nvSpPr>
                <p:cNvPr id="14389" name="AutoShape 130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Arg</a:t>
                  </a:r>
                </a:p>
              </p:txBody>
            </p:sp>
            <p:sp>
              <p:nvSpPr>
                <p:cNvPr id="14390" name="AutoShape 131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Val</a:t>
                  </a:r>
                </a:p>
              </p:txBody>
            </p:sp>
            <p:sp>
              <p:nvSpPr>
                <p:cNvPr id="14391" name="Line 132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2" name="Line 133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3" name="Line 134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87" name="Line 135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79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24384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244812663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0083E-6 L 0.55122 -0.004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9066E-6 L 0.55538 -0.0064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5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-0.11059 0.00973 -0.221 0.01945 -0.3 -0.02037 C -0.37899 -0.06018 -0.45277 -0.17199 -0.47361 -0.23888 C -0.49444 -0.30578 -0.43732 -0.38588 -0.425 -0.42222 C -0.41267 -0.45856 -0.40555 -0.45115 -0.4 -0.4574 C -0.39444 -0.46365 -0.39305 -0.46157 -0.39166 -0.45926 " pathEditMode="relative" ptsTypes="aaaaaA">
                                      <p:cBhvr>
                                        <p:cTn id="1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323 -0.0490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75" grpId="0" animBg="1"/>
      <p:bldP spid="574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000" y="161703"/>
            <a:ext cx="880503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33CC33"/>
                </a:solidFill>
                <a:latin typeface="Myriad Pro Black Cond" panose="020B0806030403020204" pitchFamily="34" charset="0"/>
              </a:rPr>
              <a:t>Quá trình hình thành chuỗi axit amin ( Chuỗi Polypeptit)</a:t>
            </a:r>
            <a:endParaRPr lang="vi-VN" sz="3300" b="1" dirty="0">
              <a:solidFill>
                <a:srgbClr val="33CC33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074" name="Picture 2" descr="Bài 19: Mối quan hệ giữa gen và tính trạng -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3" y="761867"/>
            <a:ext cx="717232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1884" y="5030170"/>
            <a:ext cx="8245742" cy="15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mARN rời khỏi nhân đến Ribôxôm để tổng hợp prôtêin.</a:t>
            </a:r>
          </a:p>
          <a:p>
            <a:pPr marL="257175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tARN đi vào Ribôxôm, một đầu mang bộ 3 đối m</a:t>
            </a:r>
            <a:r>
              <a:rPr lang="en-US" sz="22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khớp bộ 3 mã sao trên mARN theo nguyên tắc bổ sung </a:t>
            </a: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1 aa được tạo thành.</a:t>
            </a: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vi-VN" sz="22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3701" y="4916718"/>
            <a:ext cx="8191633" cy="15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85750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Ribôxôm trượt dần trên các bộ 3 mã sao của mARN, khi hết chiều dài của mARN thì 1 phân tử Prôtêin được tạo thành.</a:t>
            </a:r>
          </a:p>
          <a:p>
            <a:pPr marL="257175" indent="-285750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Bộ 3 kết thúc không có aa đi vào.</a:t>
            </a:r>
            <a:endParaRPr lang="vi-VN" sz="22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Bài 19: Mối quan hệ giữa gen và tính trạng -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54" y="758080"/>
            <a:ext cx="717232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7000" y="161703"/>
            <a:ext cx="880503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33CC33"/>
                </a:solidFill>
                <a:latin typeface="Myriad Pro Black Cond" panose="020B0806030403020204" pitchFamily="34" charset="0"/>
              </a:rPr>
              <a:t>Quá trình hình thành chuỗi axit amin ( Chuỗi Polypeptit)</a:t>
            </a:r>
            <a:endParaRPr lang="vi-VN" sz="3300" b="1" dirty="0">
              <a:solidFill>
                <a:srgbClr val="33CC33"/>
              </a:solidFill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728520" y="5264536"/>
            <a:ext cx="8128327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  </a:t>
            </a: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Qua sơ đồ hình thành chuỗi axit amin, hãy cho biết mối quan hệ giữa ARN và prôtêin?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8520" y="5390638"/>
            <a:ext cx="801121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        Trình tự các </a:t>
            </a: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nuclêôtit</a:t>
            </a: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 trên mARN quy định trình tự các</a:t>
            </a:r>
            <a:r>
              <a:rPr lang="vi-VN" sz="28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 a.a </a:t>
            </a: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</a:rPr>
              <a:t>trong cấu trúc bậc 1 của phân tử Prôtêin.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54443" y="4055731"/>
            <a:ext cx="790240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Sự hình thành chuỗi aa dựa trên nguyên tắc nào?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555529"/>
            <a:ext cx="5156654" cy="5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- Nguyên tắc hình thành chuỗi a.a: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7230" y="4890436"/>
            <a:ext cx="5759380" cy="5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- Mối quan hệ giữa ARN và prôtêin: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1454" y="4029614"/>
            <a:ext cx="805480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C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Dựa trên khuôn mẫu mARN và theo NTBS A-U, G-X và ngược lại U-A, X-G, đồng thời cứ 3 nuclêôtit ứng với 1 axit amin.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85" y="156377"/>
            <a:ext cx="4844052" cy="33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  <p:bldP spid="3" grpId="0"/>
      <p:bldP spid="2" grpId="0"/>
      <p:bldP spid="2" grpId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96323" y="561273"/>
            <a:ext cx="75326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- A – T – G – G – T – A – X – G – G – T – A – X-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|      |      |       |      |      |      |       |      |      |      |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- T – A – X – X – A – T – G – X – X – A – T – G- 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13610" y="545398"/>
            <a:ext cx="1219200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Myriad Pro Black Cond" panose="020B0806030403020204" pitchFamily="34" charset="0"/>
              </a:rPr>
              <a:t>Gen (1đoạn ADN)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10623" y="2377373"/>
            <a:ext cx="6846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33CC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- A – U – G – </a:t>
            </a:r>
            <a:r>
              <a:rPr lang="en-US" sz="2400" b="1" smtClean="0">
                <a:solidFill>
                  <a:srgbClr val="9933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G – U – A</a:t>
            </a:r>
            <a:r>
              <a:rPr lang="en-US" sz="2400" b="1" smtClean="0">
                <a:solidFill>
                  <a:srgbClr val="00FF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808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– X – G – G</a:t>
            </a:r>
            <a:r>
              <a:rPr lang="en-US" sz="2400" b="1" smtClean="0">
                <a:solidFill>
                  <a:srgbClr val="00FF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990033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– U – A – X-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23123" y="2309111"/>
            <a:ext cx="1143000" cy="4619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33CC"/>
                </a:solidFill>
                <a:latin typeface="Myriad Pro Black Cond" panose="020B0806030403020204" pitchFamily="34" charset="0"/>
              </a:rPr>
              <a:t>mARN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80273" y="3526723"/>
            <a:ext cx="1219200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Chuỗi A.amin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2505910" y="3895023"/>
            <a:ext cx="966788" cy="381000"/>
          </a:xfrm>
          <a:prstGeom prst="ellipse">
            <a:avLst/>
          </a:prstGeom>
          <a:solidFill>
            <a:srgbClr val="FF33CC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Met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4106110" y="3895023"/>
            <a:ext cx="1157288" cy="381000"/>
          </a:xfrm>
          <a:prstGeom prst="ellipse">
            <a:avLst/>
          </a:prstGeom>
          <a:solidFill>
            <a:srgbClr val="C9493B"/>
          </a:solidFill>
          <a:ln w="28575">
            <a:solidFill>
              <a:srgbClr val="C9493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Val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820610" y="3895023"/>
            <a:ext cx="1000125" cy="40005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Arg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7522410" y="3882323"/>
            <a:ext cx="914400" cy="381000"/>
          </a:xfrm>
          <a:prstGeom prst="ellipse">
            <a:avLst/>
          </a:prstGeom>
          <a:solidFill>
            <a:srgbClr val="990033"/>
          </a:solidFill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Myriad Pro Black Cond" panose="020B0806030403020204" pitchFamily="34" charset="0"/>
              </a:rPr>
              <a:t>Tir</a:t>
            </a: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rot="-5400000">
            <a:off x="2811504" y="2535329"/>
            <a:ext cx="457200" cy="1195388"/>
          </a:xfrm>
          <a:prstGeom prst="leftBrace">
            <a:avLst>
              <a:gd name="adj1" fmla="val 15276"/>
              <a:gd name="adj2" fmla="val 51704"/>
            </a:avLst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48" name="AutoShape 12"/>
          <p:cNvSpPr>
            <a:spLocks/>
          </p:cNvSpPr>
          <p:nvPr/>
        </p:nvSpPr>
        <p:spPr bwMode="auto">
          <a:xfrm rot="-5400000">
            <a:off x="4424404" y="2459129"/>
            <a:ext cx="457200" cy="1347788"/>
          </a:xfrm>
          <a:prstGeom prst="leftBrace">
            <a:avLst>
              <a:gd name="adj1" fmla="val 15272"/>
              <a:gd name="adj2" fmla="val 51704"/>
            </a:avLst>
          </a:prstGeom>
          <a:solidFill>
            <a:srgbClr val="C9493B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 rot="-5400000">
            <a:off x="5998410" y="2485323"/>
            <a:ext cx="457200" cy="1295400"/>
          </a:xfrm>
          <a:prstGeom prst="leftBrace">
            <a:avLst>
              <a:gd name="adj1" fmla="val 15282"/>
              <a:gd name="adj2" fmla="val 51704"/>
            </a:avLst>
          </a:prstGeom>
          <a:solidFill>
            <a:schemeClr val="hlink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0" name="AutoShape 14"/>
          <p:cNvSpPr>
            <a:spLocks/>
          </p:cNvSpPr>
          <p:nvPr/>
        </p:nvSpPr>
        <p:spPr bwMode="auto">
          <a:xfrm rot="-5400000">
            <a:off x="7633535" y="2513898"/>
            <a:ext cx="438150" cy="1219200"/>
          </a:xfrm>
          <a:prstGeom prst="leftBrace">
            <a:avLst>
              <a:gd name="adj1" fmla="val 15279"/>
              <a:gd name="adj2" fmla="val 51704"/>
            </a:avLst>
          </a:prstGeom>
          <a:solidFill>
            <a:srgbClr val="990033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471110" y="4047423"/>
            <a:ext cx="671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1132723" y="1909061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1094623" y="2904423"/>
            <a:ext cx="0" cy="3810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85010" y="5190423"/>
            <a:ext cx="1676400" cy="46166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6600"/>
                </a:solidFill>
                <a:latin typeface="Myriad Pro Black Cond" panose="020B0806030403020204" pitchFamily="34" charset="0"/>
              </a:rPr>
              <a:t>Tính trạng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147010" y="4504623"/>
            <a:ext cx="0" cy="53340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5185610" y="4072823"/>
            <a:ext cx="671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6836610" y="4085523"/>
            <a:ext cx="6715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1" name="Picture 3" descr="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2" b="15160"/>
          <a:stretch/>
        </p:blipFill>
        <p:spPr bwMode="auto">
          <a:xfrm>
            <a:off x="2770498" y="4398010"/>
            <a:ext cx="1036368" cy="218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5540" grpId="0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8" grpId="0" animBg="1"/>
      <p:bldP spid="65559" grpId="0" animBg="1"/>
      <p:bldP spid="65562" grpId="0" animBg="1"/>
      <p:bldP spid="65563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1722" y="1621748"/>
            <a:ext cx="6052279" cy="2900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latin typeface="Myriad Pro Black Cond" panose="020B0806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4561" y="396423"/>
            <a:ext cx="596887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300" b="1" dirty="0">
                <a:solidFill>
                  <a:srgbClr val="C00000"/>
                </a:solidFill>
                <a:latin typeface="Myriad Pro Black Cond" panose="020B0806030403020204" pitchFamily="34" charset="0"/>
              </a:rPr>
              <a:t>II. </a:t>
            </a:r>
            <a:r>
              <a:rPr lang="vi-VN" sz="3300" b="1" dirty="0" smtClean="0">
                <a:solidFill>
                  <a:srgbClr val="C00000"/>
                </a:solidFill>
                <a:latin typeface="Myriad Pro Black Cond" panose="020B0806030403020204" pitchFamily="34" charset="0"/>
              </a:rPr>
              <a:t>Mối quan hệ giữa gen và tính trạng</a:t>
            </a:r>
            <a:endParaRPr lang="vi-VN" sz="3300" b="1" dirty="0">
              <a:solidFill>
                <a:srgbClr val="C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47" y="2011592"/>
            <a:ext cx="26161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(1 đoạn AND) 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731" y="2011592"/>
            <a:ext cx="106217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787" y="2011592"/>
            <a:ext cx="120748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154" y="2011592"/>
            <a:ext cx="167728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282847" y="2227036"/>
            <a:ext cx="577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22902" y="2227035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8270" y="2237759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0567" y="1723051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1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0984" y="1723051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2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9840" y="1723051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3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5363" y="2524097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9670" y="2524097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0735" y="2493589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Biểu hiện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363" y="3350364"/>
            <a:ext cx="348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 smtClean="0">
                <a:solidFill>
                  <a:srgbClr val="0070C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Từ sơ đồ trên hãy giải thích:</a:t>
            </a:r>
            <a:endParaRPr lang="vi-VN" sz="2400" i="1" dirty="0">
              <a:solidFill>
                <a:srgbClr val="0070C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3969" y="3922180"/>
            <a:ext cx="773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Mối liên hệ giữa các thành phần trong sơ đồ theo trật tự 1, 2, 3.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Bản chất của mối liên hệ trong sơ đồ.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9569" y="1570864"/>
            <a:ext cx="4741004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Gen (ADN) là khuôn mẫu để tổng hợp mARN (ở nhân tế bào).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69" y="2634505"/>
            <a:ext cx="4741004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mARN là khuôn mẫu để tổng hợp chuỗi axit amin (ở chất tế bào).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287" y="3698146"/>
            <a:ext cx="4741004" cy="1421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Prôtêin tham gia cấu trúc và hoạt động sinh lý của tế bào </a:t>
            </a: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biểu hiện thành tính trạng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606344" y="1628250"/>
            <a:ext cx="2915841" cy="3714750"/>
            <a:chOff x="3312" y="815"/>
            <a:chExt cx="2449" cy="3120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330" y="815"/>
            <a:ext cx="2431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Bitmap Image" r:id="rId4" imgW="5076190" imgH="6342857" progId="Paint.Picture">
                    <p:embed/>
                  </p:oleObj>
                </mc:Choice>
                <mc:Fallback>
                  <p:oleObj name="Bitmap Image" r:id="rId4" imgW="5076190" imgH="63428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815"/>
                          <a:ext cx="2431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312" y="864"/>
              <a:ext cx="2256" cy="292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Myriad Pro Black Cond" panose="020B0806030403020204" pitchFamily="34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762" y="1008"/>
              <a:ext cx="1488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Myriad Pro Black Cond" panose="020B0806030403020204" pitchFamily="34" charset="0"/>
              </a:endParaRPr>
            </a:p>
          </p:txBody>
        </p:sp>
      </p:grpSp>
      <p:pic>
        <p:nvPicPr>
          <p:cNvPr id="12" name="Picture 9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43" y="2143791"/>
            <a:ext cx="102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huoiProt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43" y="4408360"/>
            <a:ext cx="1085850" cy="289322"/>
          </a:xfrm>
          <a:prstGeom prst="rect">
            <a:avLst/>
          </a:prstGeom>
          <a:solidFill>
            <a:srgbClr val="FF9933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577893" y="1848516"/>
            <a:ext cx="1028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D60093"/>
                </a:solidFill>
                <a:latin typeface="Myriad Pro Black Cond" panose="020B0806030403020204" pitchFamily="34" charset="0"/>
              </a:rPr>
              <a:t>ADN(gen)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49293" y="4658391"/>
            <a:ext cx="131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Myriad Pro Black Cond" panose="020B0806030403020204" pitchFamily="34" charset="0"/>
              </a:rPr>
              <a:t>chuỗi a.amin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Myriad Pro Black Cond" panose="020B0806030403020204" pitchFamily="34" charset="0"/>
              </a:rPr>
              <a:t>(prôtêin)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035093" y="2372391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045809" y="3929728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49418" y="2715291"/>
            <a:ext cx="742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FF0000"/>
                </a:solidFill>
                <a:latin typeface="Myriad Pro Black Cond" panose="020B0806030403020204" pitchFamily="34" charset="0"/>
              </a:rPr>
              <a:t>ARN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06493" y="3258216"/>
            <a:ext cx="514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anose="020B0806030403020204" pitchFamily="34" charset="0"/>
              </a:rPr>
              <a:t>?</a:t>
            </a:r>
          </a:p>
        </p:txBody>
      </p:sp>
      <p:pic>
        <p:nvPicPr>
          <p:cNvPr id="21" name="Picture 13" descr="GenNgoaitNh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93" y="2772441"/>
            <a:ext cx="719138" cy="1750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7035093" y="3001041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94561" y="396423"/>
            <a:ext cx="596887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300" b="1" dirty="0">
                <a:solidFill>
                  <a:srgbClr val="C00000"/>
                </a:solidFill>
                <a:latin typeface="Myriad Pro Black Cond" panose="020B0806030403020204" pitchFamily="34" charset="0"/>
              </a:rPr>
              <a:t>II. </a:t>
            </a:r>
            <a:r>
              <a:rPr lang="vi-VN" sz="3300" b="1" dirty="0" smtClean="0">
                <a:solidFill>
                  <a:srgbClr val="C00000"/>
                </a:solidFill>
                <a:latin typeface="Myriad Pro Black Cond" panose="020B0806030403020204" pitchFamily="34" charset="0"/>
              </a:rPr>
              <a:t>Mối quan hệ giữa gen và tính trạng</a:t>
            </a:r>
            <a:endParaRPr lang="vi-VN" sz="3300" b="1" dirty="0">
              <a:solidFill>
                <a:srgbClr val="C00000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18438" name="Picture 6" descr="Ảnh hưởng của môi trường lên kiểu gen - Để học tốt môn Sinh học lớp 12 -  VnDoc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" y="5310974"/>
            <a:ext cx="58769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3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14" grpId="0"/>
      <p:bldP spid="15" grpId="0"/>
      <p:bldP spid="16" grpId="0" animBg="1"/>
      <p:bldP spid="17" grpId="0" animBg="1"/>
      <p:bldP spid="18" grpId="0"/>
      <p:bldP spid="20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74451" y="347761"/>
            <a:ext cx="5444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3300" b="1" dirty="0">
                <a:solidFill>
                  <a:schemeClr val="bg1"/>
                </a:solidFill>
                <a:latin typeface="Myriad Pro Black Cond" panose="020B0806030403020204" pitchFamily="34" charset="0"/>
              </a:rPr>
              <a:t>I. Mối quan hệ giữa ARN và prôtêin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7527" y="2241381"/>
            <a:ext cx="2066925" cy="466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Nhân tế bào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07526" y="3562677"/>
            <a:ext cx="2066925" cy="1261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mang thông tin cấu trúc của prôtêin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89077" y="2241381"/>
            <a:ext cx="2066925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Chất tế bào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89078" y="3502104"/>
            <a:ext cx="2066925" cy="7408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 được hình thành</a:t>
            </a:r>
          </a:p>
        </p:txBody>
      </p: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 flipH="1">
            <a:off x="2440989" y="2708107"/>
            <a:ext cx="1" cy="854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74451" y="3886900"/>
            <a:ext cx="27146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253959" y="2705398"/>
            <a:ext cx="0" cy="796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5798" y="3413789"/>
            <a:ext cx="206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Myriad Pro Black Cond" panose="020B0806030403020204" pitchFamily="34" charset="0"/>
              </a:rPr>
              <a:t>Dạng trung gian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36451" y="4022295"/>
            <a:ext cx="1190625" cy="333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Myriad Pro Black Cond" panose="020B0806030403020204" pitchFamily="34" charset="0"/>
              </a:rPr>
              <a:t>mARN</a:t>
            </a: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  <p:bldP spid="28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1">
                <a:lumMod val="5000"/>
                <a:lumOff val="95000"/>
              </a:schemeClr>
            </a:gs>
            <a:gs pos="85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1227" y="2388339"/>
            <a:ext cx="2105246" cy="467832"/>
          </a:xfrm>
          <a:prstGeom prst="roundRect">
            <a:avLst/>
          </a:prstGeom>
          <a:solidFill>
            <a:srgbClr val="B4DD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ADN (mã gốc)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1227" y="3635893"/>
            <a:ext cx="2105246" cy="467832"/>
          </a:xfrm>
          <a:prstGeom prst="roundRect">
            <a:avLst/>
          </a:prstGeom>
          <a:solidFill>
            <a:srgbClr val="B4DD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ARN (mã sao)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1227" y="4883447"/>
            <a:ext cx="2105246" cy="467832"/>
          </a:xfrm>
          <a:prstGeom prst="roundRect">
            <a:avLst/>
          </a:prstGeom>
          <a:solidFill>
            <a:srgbClr val="B4DD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3282" y="2388339"/>
            <a:ext cx="4117229" cy="4678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rgbClr val="33CC33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sắp xếp các Nu/ ADN</a:t>
            </a:r>
            <a:endParaRPr lang="vi-VN" sz="2200" dirty="0">
              <a:solidFill>
                <a:srgbClr val="33CC33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86528" y="3607541"/>
            <a:ext cx="3521807" cy="59896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rgbClr val="0E4042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sắp xếp các ribô</a:t>
            </a:r>
            <a:r>
              <a:rPr lang="en-US" sz="2200" dirty="0" smtClean="0">
                <a:solidFill>
                  <a:srgbClr val="0E4042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200" dirty="0" smtClean="0">
                <a:solidFill>
                  <a:srgbClr val="0E4042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Nu/mARN</a:t>
            </a:r>
            <a:endParaRPr lang="vi-VN" sz="2200" dirty="0">
              <a:solidFill>
                <a:srgbClr val="0E4042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3282" y="5117363"/>
            <a:ext cx="4117229" cy="46783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200" dirty="0" smtClean="0">
                <a:solidFill>
                  <a:schemeClr val="accent2">
                    <a:lumMod val="75000"/>
                  </a:schemeClr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sắp xếp các a.a trên chuỗi nucleôtit</a:t>
            </a:r>
            <a:endParaRPr lang="vi-VN" sz="2200" dirty="0">
              <a:solidFill>
                <a:schemeClr val="accent2">
                  <a:lumMod val="75000"/>
                </a:schemeClr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36380" y="2966042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36380" y="4206506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58480" y="2856172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64182" y="4350046"/>
            <a:ext cx="0" cy="641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43804" y="3071347"/>
            <a:ext cx="1477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solidFill>
                  <a:srgbClr val="FF000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Phiên mã</a:t>
            </a:r>
            <a:endParaRPr lang="vi-VN" sz="2200" dirty="0">
              <a:solidFill>
                <a:srgbClr val="FF000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0531" y="4311811"/>
            <a:ext cx="1477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solidFill>
                  <a:srgbClr val="FF000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Dịch mã</a:t>
            </a:r>
            <a:endParaRPr lang="vi-VN" sz="2200" dirty="0">
              <a:solidFill>
                <a:srgbClr val="FF000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860" y="1128151"/>
            <a:ext cx="26161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(1 đoạn AD</a:t>
            </a:r>
            <a:r>
              <a:rPr lang="en-US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45" y="1128151"/>
            <a:ext cx="106217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31900" y="1128151"/>
            <a:ext cx="120748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7267" y="1128151"/>
            <a:ext cx="167728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vi-VN" sz="22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endParaRPr lang="vi-VN" sz="2200" dirty="0">
              <a:solidFill>
                <a:schemeClr val="tx1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Straight Arrow Connector 40"/>
          <p:cNvCxnSpPr>
            <a:stCxn id="37" idx="3"/>
            <a:endCxn id="38" idx="1"/>
          </p:cNvCxnSpPr>
          <p:nvPr/>
        </p:nvCxnSpPr>
        <p:spPr>
          <a:xfrm>
            <a:off x="2913960" y="1343595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54015" y="1343594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39383" y="1354318"/>
            <a:ext cx="57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21680" y="839609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1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62098" y="839609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2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90953" y="839609"/>
            <a:ext cx="40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300" b="1" dirty="0" smtClean="0">
                <a:solidFill>
                  <a:srgbClr val="FF0000"/>
                </a:solidFill>
                <a:latin typeface="Myriad Pro Black Cond" panose="020B0806030403020204" pitchFamily="34" charset="0"/>
              </a:rPr>
              <a:t>3</a:t>
            </a:r>
            <a:endParaRPr lang="vi-VN" sz="3300" b="1" dirty="0">
              <a:solidFill>
                <a:srgbClr val="FF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0691" y="1569162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84893" y="1566684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Tổng hợp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73897" y="1566684"/>
            <a:ext cx="144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Myriad Pro Black Cond" panose="020B0806030403020204" pitchFamily="34" charset="0"/>
              </a:rPr>
              <a:t>Biểu hiện</a:t>
            </a:r>
            <a:endParaRPr lang="vi-VN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4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/>
      <p:bldP spid="20" grpId="0"/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34" y="833484"/>
            <a:ext cx="5372100" cy="56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 smtClean="0">
                <a:solidFill>
                  <a:srgbClr val="33CC33"/>
                </a:solidFill>
                <a:latin typeface="Myriad Pro Black Cond" panose="020B0806030403020204" pitchFamily="34" charset="0"/>
              </a:rPr>
              <a:t>Bản chất của mối quan hệ trong sơ đồ</a:t>
            </a:r>
            <a:endParaRPr lang="vi-VN" sz="2800" b="1" dirty="0">
              <a:solidFill>
                <a:srgbClr val="33CC33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332" y="1525437"/>
            <a:ext cx="4723618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342892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các Nu/ mạch khuôn AND qui định trình tự các Nu/ mạch ARN</a:t>
            </a:r>
          </a:p>
          <a:p>
            <a:pPr marL="205740" indent="-342892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Trình tự các Nu/ mạch khuôn của mARN quy định trình  tự các axit amin (cấu trúc bậc 1 của prôtêin).</a:t>
            </a:r>
          </a:p>
          <a:p>
            <a:pPr marL="205740" indent="-342892" algn="just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Prôtêin: tham gia vào cấu trúc và hoạt động của tế bào.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32" y="5538935"/>
            <a:ext cx="64960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 smtClean="0">
                <a:solidFill>
                  <a:srgbClr val="FF000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Biểu hiện thành tính trạng của cơ thể</a:t>
            </a:r>
            <a:endParaRPr lang="vi-VN" sz="2800" b="1" dirty="0">
              <a:solidFill>
                <a:srgbClr val="FF000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341010"/>
            <a:ext cx="36480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 descr="NST1_2"/>
          <p:cNvSpPr>
            <a:spLocks noChangeArrowheads="1"/>
          </p:cNvSpPr>
          <p:nvPr/>
        </p:nvSpPr>
        <p:spPr bwMode="auto">
          <a:xfrm>
            <a:off x="63500" y="3124200"/>
            <a:ext cx="3643313" cy="36814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0963" name="Oval 3" descr="nst1"/>
          <p:cNvSpPr>
            <a:spLocks noChangeArrowheads="1"/>
          </p:cNvSpPr>
          <p:nvPr/>
        </p:nvSpPr>
        <p:spPr bwMode="auto">
          <a:xfrm>
            <a:off x="47625" y="3149600"/>
            <a:ext cx="3638550" cy="368141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73300" y="5514975"/>
            <a:ext cx="2193925" cy="1227138"/>
            <a:chOff x="1432" y="3474"/>
            <a:chExt cx="1382" cy="773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2086" y="3939"/>
              <a:ext cx="728" cy="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600" b="1" dirty="0">
                  <a:solidFill>
                    <a:srgbClr val="000000"/>
                  </a:solidFill>
                  <a:latin typeface="Myriad Pro Black Cond" panose="020B0806030403020204" pitchFamily="34" charset="0"/>
                </a:rPr>
                <a:t>ADN</a:t>
              </a:r>
            </a:p>
          </p:txBody>
        </p:sp>
        <p:sp>
          <p:nvSpPr>
            <p:cNvPr id="19495" name="Line 6"/>
            <p:cNvSpPr>
              <a:spLocks noChangeShapeType="1"/>
            </p:cNvSpPr>
            <p:nvPr/>
          </p:nvSpPr>
          <p:spPr bwMode="auto">
            <a:xfrm>
              <a:off x="1432" y="3474"/>
              <a:ext cx="672" cy="65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Myriad Pro Black Cond" panose="020B0806030403020204" pitchFamily="34" charset="0"/>
              </a:endParaRPr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200400" y="4495800"/>
            <a:ext cx="1752600" cy="533400"/>
            <a:chOff x="2016" y="2832"/>
            <a:chExt cx="1104" cy="336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200" b="1">
                  <a:solidFill>
                    <a:srgbClr val="000000"/>
                  </a:solidFill>
                  <a:latin typeface="Myriad Pro Black Cond" panose="020B0806030403020204" pitchFamily="34" charset="0"/>
                </a:rPr>
                <a:t>GEN </a:t>
              </a:r>
            </a:p>
          </p:txBody>
        </p:sp>
        <p:grpSp>
          <p:nvGrpSpPr>
            <p:cNvPr id="19491" name="Group 9"/>
            <p:cNvGrpSpPr>
              <a:grpSpLocks/>
            </p:cNvGrpSpPr>
            <p:nvPr/>
          </p:nvGrpSpPr>
          <p:grpSpPr bwMode="auto">
            <a:xfrm>
              <a:off x="2016" y="2832"/>
              <a:ext cx="528" cy="336"/>
              <a:chOff x="2016" y="2832"/>
              <a:chExt cx="528" cy="336"/>
            </a:xfrm>
          </p:grpSpPr>
          <p:sp>
            <p:nvSpPr>
              <p:cNvPr id="19492" name="Line 10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92" cy="336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Myriad Pro Black Cond" panose="020B0806030403020204" pitchFamily="34" charset="0"/>
                </a:endParaRPr>
              </a:p>
            </p:txBody>
          </p:sp>
          <p:sp>
            <p:nvSpPr>
              <p:cNvPr id="19493" name="Line 11"/>
              <p:cNvSpPr>
                <a:spLocks noChangeShapeType="1"/>
              </p:cNvSpPr>
              <p:nvPr/>
            </p:nvSpPr>
            <p:spPr bwMode="auto">
              <a:xfrm flipV="1">
                <a:off x="2208" y="302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Myriad Pro Black Cond" panose="020B0806030403020204" pitchFamily="34" charset="0"/>
                </a:endParaRPr>
              </a:p>
            </p:txBody>
          </p:sp>
        </p:grpSp>
      </p:grp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3067050" y="4692650"/>
            <a:ext cx="1843088" cy="1068388"/>
            <a:chOff x="1932" y="2956"/>
            <a:chExt cx="1161" cy="673"/>
          </a:xfrm>
        </p:grpSpPr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400" y="3360"/>
              <a:ext cx="693" cy="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200" b="1" i="1" dirty="0">
                  <a:solidFill>
                    <a:srgbClr val="000000"/>
                  </a:solidFill>
                  <a:latin typeface="Myriad Pro Black Cond" panose="020B0806030403020204" pitchFamily="34" charset="0"/>
                </a:rPr>
                <a:t>GEN</a:t>
              </a:r>
            </a:p>
          </p:txBody>
        </p:sp>
        <p:grpSp>
          <p:nvGrpSpPr>
            <p:cNvPr id="19487" name="Group 14"/>
            <p:cNvGrpSpPr>
              <a:grpSpLocks/>
            </p:cNvGrpSpPr>
            <p:nvPr/>
          </p:nvGrpSpPr>
          <p:grpSpPr bwMode="auto">
            <a:xfrm>
              <a:off x="1932" y="2956"/>
              <a:ext cx="516" cy="452"/>
              <a:chOff x="1932" y="2956"/>
              <a:chExt cx="516" cy="452"/>
            </a:xfrm>
          </p:grpSpPr>
          <p:sp>
            <p:nvSpPr>
              <p:cNvPr id="19488" name="Line 15"/>
              <p:cNvSpPr>
                <a:spLocks noChangeShapeType="1"/>
              </p:cNvSpPr>
              <p:nvPr/>
            </p:nvSpPr>
            <p:spPr bwMode="auto">
              <a:xfrm>
                <a:off x="1932" y="2956"/>
                <a:ext cx="180" cy="308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Myriad Pro Black Cond" panose="020B0806030403020204" pitchFamily="34" charset="0"/>
                </a:endParaRPr>
              </a:p>
            </p:txBody>
          </p:sp>
          <p:sp>
            <p:nvSpPr>
              <p:cNvPr id="19489" name="Line 16"/>
              <p:cNvSpPr>
                <a:spLocks noChangeShapeType="1"/>
              </p:cNvSpPr>
              <p:nvPr/>
            </p:nvSpPr>
            <p:spPr bwMode="auto">
              <a:xfrm>
                <a:off x="2112" y="326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Myriad Pro Black Cond" panose="020B0806030403020204" pitchFamily="34" charset="0"/>
                </a:endParaRPr>
              </a:p>
            </p:txBody>
          </p:sp>
        </p:grpSp>
      </p:grp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52400" y="3352800"/>
            <a:ext cx="13716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latin typeface="Myriad Pro Black Cond" panose="020B0806030403020204" pitchFamily="34" charset="0"/>
              </a:rPr>
              <a:t>Nhân tế bào</a:t>
            </a:r>
          </a:p>
        </p:txBody>
      </p:sp>
      <p:pic>
        <p:nvPicPr>
          <p:cNvPr id="40978" name="Picture 18" descr="200px-Myoglo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71438"/>
            <a:ext cx="2209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352800"/>
            <a:ext cx="19685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4919663" y="5286375"/>
            <a:ext cx="2166937" cy="366713"/>
            <a:chOff x="3099" y="3330"/>
            <a:chExt cx="1365" cy="231"/>
          </a:xfrm>
        </p:grpSpPr>
        <p:sp>
          <p:nvSpPr>
            <p:cNvPr id="19484" name="Line 21"/>
            <p:cNvSpPr>
              <a:spLocks noChangeShapeType="1"/>
            </p:cNvSpPr>
            <p:nvPr/>
          </p:nvSpPr>
          <p:spPr bwMode="auto">
            <a:xfrm flipV="1">
              <a:off x="3099" y="3552"/>
              <a:ext cx="136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Myriad Pro Black Cond" panose="020B0806030403020204" pitchFamily="34" charset="0"/>
              </a:endParaRPr>
            </a:p>
          </p:txBody>
        </p:sp>
        <p:sp>
          <p:nvSpPr>
            <p:cNvPr id="19485" name="Text Box 22"/>
            <p:cNvSpPr txBox="1">
              <a:spLocks noChangeArrowheads="1"/>
            </p:cNvSpPr>
            <p:nvPr/>
          </p:nvSpPr>
          <p:spPr bwMode="auto">
            <a:xfrm>
              <a:off x="3303" y="3330"/>
              <a:ext cx="10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Myriad Pro Black Cond" panose="020B0806030403020204" pitchFamily="34" charset="0"/>
                </a:rPr>
                <a:t>Khuôn mẫu</a:t>
              </a:r>
            </a:p>
          </p:txBody>
        </p:sp>
      </p:grp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6400800" y="2514600"/>
            <a:ext cx="2133600" cy="828675"/>
            <a:chOff x="4032" y="1584"/>
            <a:chExt cx="1344" cy="522"/>
          </a:xfrm>
        </p:grpSpPr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H="1" flipV="1">
              <a:off x="5088" y="1584"/>
              <a:ext cx="0" cy="52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Myriad Pro Black Cond" panose="020B0806030403020204" pitchFamily="34" charset="0"/>
              </a:endParaRPr>
            </a:p>
          </p:txBody>
        </p:sp>
        <p:sp>
          <p:nvSpPr>
            <p:cNvPr id="19483" name="Text Box 25"/>
            <p:cNvSpPr txBox="1">
              <a:spLocks noChangeArrowheads="1"/>
            </p:cNvSpPr>
            <p:nvPr/>
          </p:nvSpPr>
          <p:spPr bwMode="auto">
            <a:xfrm>
              <a:off x="4032" y="1758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b="1" dirty="0" smtClean="0">
                  <a:solidFill>
                    <a:srgbClr val="000000"/>
                  </a:solidFill>
                  <a:latin typeface="Myriad Pro Black Cond" panose="020B0806030403020204" pitchFamily="34" charset="0"/>
                </a:rPr>
                <a:t>Qui định  cấu trúc                           </a:t>
              </a:r>
            </a:p>
          </p:txBody>
        </p:sp>
      </p:grp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1524000" y="228600"/>
            <a:ext cx="2743200" cy="2286000"/>
            <a:chOff x="960" y="144"/>
            <a:chExt cx="1728" cy="1440"/>
          </a:xfrm>
        </p:grpSpPr>
        <p:sp>
          <p:nvSpPr>
            <p:cNvPr id="19480" name="AutoShape 27"/>
            <p:cNvSpPr>
              <a:spLocks noChangeArrowheads="1"/>
            </p:cNvSpPr>
            <p:nvPr/>
          </p:nvSpPr>
          <p:spPr bwMode="auto">
            <a:xfrm>
              <a:off x="960" y="144"/>
              <a:ext cx="1728" cy="1440"/>
            </a:xfrm>
            <a:prstGeom prst="star16">
              <a:avLst>
                <a:gd name="adj" fmla="val 37500"/>
              </a:avLst>
            </a:prstGeom>
            <a:solidFill>
              <a:srgbClr val="FFC000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  <a:latin typeface="Myriad Pro Black Cond" panose="020B0806030403020204" pitchFamily="34" charset="0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224" y="561"/>
              <a:ext cx="1152" cy="4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Myriad Pro Black Cond" panose="020B0806030403020204" pitchFamily="34" charset="0"/>
                </a:rPr>
                <a:t>TÍNH TRẠNG CỦA CƠ THỂ</a:t>
              </a:r>
            </a:p>
          </p:txBody>
        </p:sp>
      </p:grpSp>
      <p:grpSp>
        <p:nvGrpSpPr>
          <p:cNvPr id="40989" name="Group 29"/>
          <p:cNvGrpSpPr>
            <a:grpSpLocks/>
          </p:cNvGrpSpPr>
          <p:nvPr/>
        </p:nvGrpSpPr>
        <p:grpSpPr bwMode="auto">
          <a:xfrm>
            <a:off x="2895600" y="1539875"/>
            <a:ext cx="1628775" cy="3028950"/>
            <a:chOff x="1824" y="970"/>
            <a:chExt cx="1026" cy="1908"/>
          </a:xfrm>
        </p:grpSpPr>
        <p:sp>
          <p:nvSpPr>
            <p:cNvPr id="19478" name="Line 30"/>
            <p:cNvSpPr>
              <a:spLocks noChangeShapeType="1"/>
            </p:cNvSpPr>
            <p:nvPr/>
          </p:nvSpPr>
          <p:spPr bwMode="auto">
            <a:xfrm rot="15783750" flipV="1">
              <a:off x="1368" y="1612"/>
              <a:ext cx="1908" cy="624"/>
            </a:xfrm>
            <a:prstGeom prst="lin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Myriad Pro Black Cond" panose="020B0806030403020204" pitchFamily="34" charset="0"/>
              </a:endParaRPr>
            </a:p>
          </p:txBody>
        </p:sp>
        <p:sp>
          <p:nvSpPr>
            <p:cNvPr id="19479" name="Text Box 31"/>
            <p:cNvSpPr txBox="1">
              <a:spLocks noChangeArrowheads="1"/>
            </p:cNvSpPr>
            <p:nvPr/>
          </p:nvSpPr>
          <p:spPr bwMode="auto">
            <a:xfrm>
              <a:off x="1824" y="1728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0000"/>
                  </a:solidFill>
                  <a:latin typeface="Myriad Pro Black Cond" panose="020B0806030403020204" pitchFamily="34" charset="0"/>
                </a:rPr>
                <a:t>Qui   định   </a:t>
              </a:r>
            </a:p>
          </p:txBody>
        </p:sp>
      </p:grpSp>
      <p:grpSp>
        <p:nvGrpSpPr>
          <p:cNvPr id="40993" name="Group 33"/>
          <p:cNvGrpSpPr>
            <a:grpSpLocks/>
          </p:cNvGrpSpPr>
          <p:nvPr/>
        </p:nvGrpSpPr>
        <p:grpSpPr bwMode="auto">
          <a:xfrm>
            <a:off x="3887788" y="1200150"/>
            <a:ext cx="4178300" cy="1220788"/>
            <a:chOff x="2352" y="528"/>
            <a:chExt cx="2632" cy="769"/>
          </a:xfrm>
        </p:grpSpPr>
        <p:grpSp>
          <p:nvGrpSpPr>
            <p:cNvPr id="19474" name="Group 34"/>
            <p:cNvGrpSpPr>
              <a:grpSpLocks/>
            </p:cNvGrpSpPr>
            <p:nvPr/>
          </p:nvGrpSpPr>
          <p:grpSpPr bwMode="auto">
            <a:xfrm>
              <a:off x="2352" y="528"/>
              <a:ext cx="1920" cy="240"/>
              <a:chOff x="2352" y="528"/>
              <a:chExt cx="1920" cy="240"/>
            </a:xfrm>
          </p:grpSpPr>
          <p:sp>
            <p:nvSpPr>
              <p:cNvPr id="19476" name="Text Box 35"/>
              <p:cNvSpPr txBox="1">
                <a:spLocks noChangeArrowheads="1"/>
              </p:cNvSpPr>
              <p:nvPr/>
            </p:nvSpPr>
            <p:spPr bwMode="auto">
              <a:xfrm>
                <a:off x="3024" y="528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Myriad Pro Black Cond" panose="020B0806030403020204" pitchFamily="34" charset="0"/>
                  </a:rPr>
                  <a:t>Biểu hiện</a:t>
                </a:r>
              </a:p>
            </p:txBody>
          </p:sp>
          <p:sp>
            <p:nvSpPr>
              <p:cNvPr id="19477" name="Line 36"/>
              <p:cNvSpPr>
                <a:spLocks noChangeShapeType="1"/>
              </p:cNvSpPr>
              <p:nvPr/>
            </p:nvSpPr>
            <p:spPr bwMode="auto">
              <a:xfrm flipH="1">
                <a:off x="2352" y="768"/>
                <a:ext cx="192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Myriad Pro Black Cond" panose="020B0806030403020204" pitchFamily="34" charset="0"/>
                </a:endParaRPr>
              </a:p>
            </p:txBody>
          </p:sp>
        </p:grpSp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 rot="557697">
              <a:off x="4120" y="1066"/>
              <a:ext cx="864" cy="23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Myriad Pro Black Cond" panose="020B0806030403020204" pitchFamily="34" charset="0"/>
                </a:rPr>
                <a:t>PRÔTÊIN</a:t>
              </a:r>
            </a:p>
          </p:txBody>
        </p:sp>
      </p:grpSp>
      <p:grpSp>
        <p:nvGrpSpPr>
          <p:cNvPr id="40998" name="Group 38"/>
          <p:cNvGrpSpPr>
            <a:grpSpLocks/>
          </p:cNvGrpSpPr>
          <p:nvPr/>
        </p:nvGrpSpPr>
        <p:grpSpPr bwMode="auto">
          <a:xfrm>
            <a:off x="3962400" y="4495800"/>
            <a:ext cx="4800600" cy="609600"/>
            <a:chOff x="2496" y="2832"/>
            <a:chExt cx="3024" cy="384"/>
          </a:xfrm>
        </p:grpSpPr>
        <p:sp>
          <p:nvSpPr>
            <p:cNvPr id="40999" name="Text Box 39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Myriad Pro Black Cond" panose="020B0806030403020204" pitchFamily="34" charset="0"/>
                </a:rPr>
                <a:t>GEN </a:t>
              </a:r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4704" y="2928"/>
              <a:ext cx="816" cy="28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Myriad Pro Black Cond" panose="020B0806030403020204" pitchFamily="34" charset="0"/>
                </a:rPr>
                <a:t>mARN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989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CỦNG CỐ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2506" y="2637925"/>
            <a:ext cx="60157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 1: Quá trình tổng hợp Prôtêin diễn ra ở:</a:t>
            </a:r>
            <a:endParaRPr lang="vi-VN" sz="24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8168" y="3083184"/>
            <a:ext cx="22739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Nhân tế bào.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88168" y="3534401"/>
            <a:ext cx="31643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Trong chất tế bào.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90838" y="3083184"/>
            <a:ext cx="284787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Trên màng tế bào.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0838" y="3534401"/>
            <a:ext cx="22739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Trong nhân con.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2506" y="4307253"/>
            <a:ext cx="77002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 2: Quá trình tổng hợp chuỗi axit amin tuân theo nguyên tắc </a:t>
            </a:r>
            <a:endParaRPr lang="vi-VN" sz="24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5901" y="4758469"/>
            <a:ext cx="2592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Bổ sung (A-U; G-X).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85901" y="5209685"/>
            <a:ext cx="31643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A và B đều sai.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8570" y="4758469"/>
            <a:ext cx="22739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Khuôn mẫu.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8570" y="5209685"/>
            <a:ext cx="32388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A và B đều đúng.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05151" y="3631038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vi-VN" sz="1600" dirty="0">
              <a:latin typeface="Myriad Pro Black Cond" panose="020B0806030403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54502" y="5285931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vi-VN" sz="1600" dirty="0"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1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49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48641" y="1990625"/>
            <a:ext cx="81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 3: Cấu trúc trung gian của mối quan hệ giữa gen và prôtêin:</a:t>
            </a:r>
            <a:endParaRPr lang="vi-VN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44304" y="2435885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ADN.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4304" y="2887101"/>
            <a:ext cx="316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mARN.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46973" y="2435885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tARN.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6973" y="2887101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rARN.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1" y="3338318"/>
            <a:ext cx="81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 4: Có bao nhiêu thành phần tham gia tổng hợp axit amin:</a:t>
            </a:r>
            <a:endParaRPr lang="vi-VN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304" y="3814743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6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304" y="4265959"/>
            <a:ext cx="316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3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6973" y="3814743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4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6973" y="4265959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5.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1" y="4760234"/>
            <a:ext cx="815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 5: Có bao nhiêu bộ ba mở đầu và tên của bộ ba mở đầu là:</a:t>
            </a:r>
            <a:endParaRPr lang="vi-VN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4304" y="5236659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1 - AUG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4304" y="5687875"/>
            <a:ext cx="316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2 - UAA, AUG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6973" y="5236659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1 - UAG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973" y="5687875"/>
            <a:ext cx="227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2 - UGA, UAG</a:t>
            </a:r>
            <a:endParaRPr lang="vi-VN" sz="20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05940" y="2858062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>
              <a:latin typeface="Myriad Pro Black Cond" panose="020B0806030403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08609" y="3832593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>
              <a:latin typeface="Myriad Pro Black Cond" panose="020B0806030403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05940" y="5219327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>
              <a:latin typeface="Myriad Pro Black Cond" panose="020B0806030403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5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53" y="2019500"/>
            <a:ext cx="81565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6: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Sự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giống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nhau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giữa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ADN, ARN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prôtêin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là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217" y="2544593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Đều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là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đại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kích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thước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khối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lớn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tế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bào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217" y="2966679"/>
            <a:ext cx="751114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vi-VN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Đều cấu tạo theo nguyên tắc đa phân, gồm các đơn phân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0217" y="3388766"/>
            <a:ext cx="751114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vi-VN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Đều cấu tạo từ nhiều hợp chất hữu cơ.</a:t>
            </a:r>
            <a:endParaRPr lang="en-US" sz="195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217" y="3810851"/>
            <a:ext cx="82039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vi-VN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Giữa các đơn phân đều có liên kết cộng hoá trị và liên kết hydro.</a:t>
            </a:r>
            <a:endParaRPr lang="en-US" sz="21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217" y="4256021"/>
            <a:ext cx="74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vi-VN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 đa dạng và đặc thù do thành phần, số lượng và trật tự của các đơn phân quy định</a:t>
            </a:r>
            <a:endParaRPr lang="en-US" sz="27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719" y="5372165"/>
            <a:ext cx="227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1, 2 </a:t>
            </a:r>
            <a:r>
              <a:rPr lang="en-US" sz="210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9719" y="5823381"/>
            <a:ext cx="3164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1, 2 </a:t>
            </a:r>
            <a:r>
              <a:rPr lang="en-US" sz="210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2388" y="5372165"/>
            <a:ext cx="227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1, 2, 4 </a:t>
            </a:r>
            <a:r>
              <a:rPr lang="en-US" sz="210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2388" y="5823381"/>
            <a:ext cx="2273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1, 2, 3, 4 </a:t>
            </a:r>
            <a:r>
              <a:rPr lang="en-US" sz="2100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1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75B0B3-3526-42CC-A2BF-ADBC6685D98E}"/>
              </a:ext>
            </a:extLst>
          </p:cNvPr>
          <p:cNvGrpSpPr/>
          <p:nvPr/>
        </p:nvGrpSpPr>
        <p:grpSpPr>
          <a:xfrm>
            <a:off x="7266116" y="5372165"/>
            <a:ext cx="1877884" cy="1372883"/>
            <a:chOff x="6507335" y="1364938"/>
            <a:chExt cx="5069642" cy="37063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9BA8B3A7-4987-4054-86B0-3163C4DA1269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F14D46D5-B532-4C6E-8F8C-3C98F741F83B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607A8BB5-3F43-4D9D-A000-EF281035B817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A69E9046-098D-420C-91A3-679B98F8E168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>
                <a:latin typeface="Myriad Pro Black Cond" panose="020B0806030403020204" pitchFamily="34" charset="0"/>
              </a:endParaRPr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8B4058D-A918-4832-B750-33DCF1AEE8D2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FDCC7ADD-186B-4ABA-BDB9-AAB2F154462D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263310-70B1-4E8B-9BFB-F48058B312A4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38" name="Freeform: Shape 7">
                <a:extLst>
                  <a:ext uri="{FF2B5EF4-FFF2-40B4-BE49-F238E27FC236}">
                    <a16:creationId xmlns:a16="http://schemas.microsoft.com/office/drawing/2014/main" id="{04B9E2C2-3E58-4785-960C-A37E047999C9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Myriad Pro Black Cond" panose="020B0806030403020204" pitchFamily="34" charset="0"/>
                </a:endParaRPr>
              </a:p>
            </p:txBody>
          </p:sp>
          <p:sp>
            <p:nvSpPr>
              <p:cNvPr id="39" name="Freeform: Shape 30">
                <a:extLst>
                  <a:ext uri="{FF2B5EF4-FFF2-40B4-BE49-F238E27FC236}">
                    <a16:creationId xmlns:a16="http://schemas.microsoft.com/office/drawing/2014/main" id="{35C12654-140B-4AD9-8F66-8E483A8DF8A9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>
                  <a:latin typeface="Myriad Pro Black Cond" panose="020B0806030403020204" pitchFamily="34" charset="0"/>
                </a:endParaRPr>
              </a:p>
            </p:txBody>
          </p:sp>
        </p:grpSp>
        <p:sp>
          <p:nvSpPr>
            <p:cNvPr id="37" name="Freeform: Shape 34">
              <a:extLst>
                <a:ext uri="{FF2B5EF4-FFF2-40B4-BE49-F238E27FC236}">
                  <a16:creationId xmlns:a16="http://schemas.microsoft.com/office/drawing/2014/main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36063" y="1788022"/>
            <a:ext cx="441163" cy="679670"/>
            <a:chOff x="3145556" y="2276871"/>
            <a:chExt cx="2025750" cy="3120934"/>
          </a:xfrm>
        </p:grpSpPr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Myriad Pro Black Cond" panose="020B0806030403020204" pitchFamily="34" charset="0"/>
              </a:endParaRPr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latin typeface="Myriad Pro Black Cond" panose="020B0806030403020204" pitchFamily="34" charset="0"/>
              </a:endParaRPr>
            </a:p>
          </p:txBody>
        </p:sp>
        <p:sp>
          <p:nvSpPr>
            <p:cNvPr id="43" name="Rounded Rectangle 10">
              <a:extLst>
                <a:ext uri="{FF2B5EF4-FFF2-40B4-BE49-F238E27FC236}">
                  <a16:creationId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latin typeface="Myriad Pro Black Cond" panose="020B0806030403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48" name="Rounded Rectangle 65">
                <a:extLst>
                  <a:ext uri="{FF2B5EF4-FFF2-40B4-BE49-F238E27FC236}">
                    <a16:creationId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latin typeface="Myriad Pro Black Cond" panose="020B0806030403020204" pitchFamily="34" charset="0"/>
                </a:endParaRPr>
              </a:p>
            </p:txBody>
          </p:sp>
          <p:sp>
            <p:nvSpPr>
              <p:cNvPr id="49" name="Rounded Rectangle 66">
                <a:extLst>
                  <a:ext uri="{FF2B5EF4-FFF2-40B4-BE49-F238E27FC236}">
                    <a16:creationId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latin typeface="Myriad Pro Black Cond" panose="020B0806030403020204" pitchFamily="34" charset="0"/>
                </a:endParaRPr>
              </a:p>
            </p:txBody>
          </p:sp>
          <p:sp>
            <p:nvSpPr>
              <p:cNvPr id="50" name="Rounded Rectangle 67">
                <a:extLst>
                  <a:ext uri="{FF2B5EF4-FFF2-40B4-BE49-F238E27FC236}">
                    <a16:creationId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latin typeface="Myriad Pro Black Cond" panose="020B0806030403020204" pitchFamily="34" charset="0"/>
                </a:endParaRPr>
              </a:p>
            </p:txBody>
          </p:sp>
        </p:grpSp>
      </p:grpSp>
      <p:sp>
        <p:nvSpPr>
          <p:cNvPr id="51" name="Oval 50"/>
          <p:cNvSpPr/>
          <p:nvPr/>
        </p:nvSpPr>
        <p:spPr>
          <a:xfrm>
            <a:off x="1461355" y="5827676"/>
            <a:ext cx="407426" cy="3881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Myriad Pro Black Cond" panose="020B0806030403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55316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097407"/>
            <a:ext cx="5257800" cy="268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137" y="1875122"/>
            <a:ext cx="815650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7: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trò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gì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mối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giữa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 </a:t>
            </a:r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protein?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499" y="2327232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Gắn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axit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amin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protein</a:t>
            </a:r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499" y="2745333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vi-VN" sz="1350" dirty="0">
                <a:latin typeface="Myriad Pro Black Cond" panose="020B0806030403020204" pitchFamily="34" charset="0"/>
              </a:rPr>
              <a:t> </a:t>
            </a:r>
            <a:r>
              <a:rPr lang="vi-VN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Truyền đạt thông tin về cấu trúc của protein sắp được tổng hợp từ nhân ra tế bào chất.</a:t>
            </a:r>
            <a:endParaRPr lang="en-US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495" y="3213874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Chứa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mã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hoá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axit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amin</a:t>
            </a:r>
            <a:r>
              <a:rPr lang="en-US" sz="1350" dirty="0">
                <a:latin typeface="Myriad Pro Black Cond" panose="020B0806030403020204" pitchFamily="34" charset="0"/>
              </a:rPr>
              <a:t>.</a:t>
            </a:r>
            <a:endParaRPr lang="en-US" sz="195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495" y="3662809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Cấu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trúc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nên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riboxom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tham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gia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protein.</a:t>
            </a:r>
            <a:endParaRPr lang="en-US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37" y="4253843"/>
            <a:ext cx="87108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8: </a:t>
            </a:r>
            <a:r>
              <a:rPr lang="vi-VN" sz="195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Sơ đồ mối quan hệ giữa gen và tính trạng nào dưới đây là đúng?</a:t>
            </a:r>
            <a:endParaRPr lang="en-US" sz="195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8495" y="4699626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ADN → ARN → protein →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8495" y="5193236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→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→ protein →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495" y="5686845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→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→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495" y="6180455"/>
            <a:ext cx="79141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</a:t>
            </a:r>
            <a:r>
              <a:rPr lang="en-US" sz="1350" dirty="0">
                <a:latin typeface="Myriad Pro Black Cond" panose="020B0806030403020204" pitchFamily="34" charset="0"/>
              </a:rPr>
              <a:t> 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 → ARN → protein →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trạng</a:t>
            </a:r>
            <a:r>
              <a:rPr lang="en-US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6963" y="2731435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6963" y="5186382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Myriad Pro Black Cond" panose="020B0806030403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3235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137" y="2297365"/>
            <a:ext cx="815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9: </a:t>
            </a:r>
            <a:r>
              <a:rPr lang="vi-VN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Một gen có dài 4080Å khi tổng hợp 2 chuỗi polypeptit cần môi trường cung cấp bao nhiêu axit amin (kể cả axit amin mở đầu).</a:t>
            </a:r>
            <a:endParaRPr lang="en-US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3114708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798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575" y="3548621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799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4962" y="3114708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800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4962" y="3548621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802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691" y="4253025"/>
            <a:ext cx="815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Câu</a:t>
            </a:r>
            <a:r>
              <a:rPr lang="en-US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10: </a:t>
            </a:r>
            <a:r>
              <a:rPr lang="vi-VN" sz="2000" b="1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Một gen có dài 4080Å khi tổng hợp 2 chuỗi polypeptit cần môi trường cung cấp bao nhiêu axit amin (kể cả axit amin mở đầu).</a:t>
            </a:r>
            <a:endParaRPr lang="en-US" sz="2000" b="1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311" y="5084022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1500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2311" y="5517935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1503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5699" y="5084022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1502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5699" y="5517935"/>
            <a:ext cx="152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D. 1501</a:t>
            </a:r>
          </a:p>
        </p:txBody>
      </p:sp>
      <p:sp>
        <p:nvSpPr>
          <p:cNvPr id="22" name="Oval 21"/>
          <p:cNvSpPr/>
          <p:nvPr/>
        </p:nvSpPr>
        <p:spPr>
          <a:xfrm>
            <a:off x="1071562" y="3147770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400">
              <a:latin typeface="Myriad Pro Black Cond" panose="020B0806030403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8611" y="5517935"/>
            <a:ext cx="407426" cy="383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400">
              <a:latin typeface="Myriad Pro Black Cond" panose="020B0806030403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-1" y="0"/>
            <a:ext cx="9144001" cy="156038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Myriad Pro Black Cond" panose="020B0806030403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56655" y="373531"/>
            <a:ext cx="40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8015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3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5809"/>
            <a:ext cx="28725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911241" y="1793029"/>
            <a:ext cx="3967905" cy="50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Cấu trúc trung gian</a:t>
            </a: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</a:t>
            </a:r>
            <a:r>
              <a:rPr lang="vi-VN" sz="2400" dirty="0" smtClean="0">
                <a:solidFill>
                  <a:srgbClr val="0070C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mARN.</a:t>
            </a:r>
            <a:endParaRPr lang="vi-VN" sz="2400" dirty="0">
              <a:solidFill>
                <a:srgbClr val="0070C0"/>
              </a:solidFill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1241" y="2402318"/>
            <a:ext cx="388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 smtClean="0">
                <a:solidFill>
                  <a:srgbClr val="0070C0"/>
                </a:solidFill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Vai trò của mARN</a:t>
            </a:r>
            <a:r>
              <a:rPr lang="vi-VN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tổng hợp chuỗi axit amin. T</a:t>
            </a:r>
            <a:r>
              <a:rPr lang="vi-VN" altLang="en-US" sz="2400" dirty="0" smtClean="0">
                <a:latin typeface="Myriad Pro Black Cond" panose="020B08060304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ruyền đạt thông tin về cấu trúc của prôtêin sắp được tổng hợp từ nhân ra chất tế bào.</a:t>
            </a:r>
            <a:endParaRPr lang="vi-VN" sz="2400" dirty="0">
              <a:latin typeface="Myriad Pro Black Cond" panose="020B08060304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7397" y="1935934"/>
            <a:ext cx="2914650" cy="3714750"/>
            <a:chOff x="3312" y="816"/>
            <a:chExt cx="2448" cy="3120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330" y="816"/>
            <a:ext cx="243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Bitmap Image" r:id="rId3" imgW="5076190" imgH="6342857" progId="Paint.Picture">
                    <p:embed/>
                  </p:oleObj>
                </mc:Choice>
                <mc:Fallback>
                  <p:oleObj name="Bitmap Image" r:id="rId3" imgW="5076190" imgH="63428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816"/>
                          <a:ext cx="243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312" y="864"/>
              <a:ext cx="2256" cy="292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Myriad Pro Black Cond" panose="020B0806030403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762" y="1008"/>
              <a:ext cx="1488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500">
                <a:latin typeface="Myriad Pro Black Cond" panose="020B0806030403020204" pitchFamily="34" charset="0"/>
              </a:endParaRPr>
            </a:p>
          </p:txBody>
        </p:sp>
      </p:grpSp>
      <p:pic>
        <p:nvPicPr>
          <p:cNvPr id="11" name="Picture 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7" y="2450284"/>
            <a:ext cx="102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huoiPro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7" y="4714853"/>
            <a:ext cx="1085850" cy="289322"/>
          </a:xfrm>
          <a:prstGeom prst="rect">
            <a:avLst/>
          </a:prstGeom>
          <a:solidFill>
            <a:srgbClr val="FF9933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98947" y="2155009"/>
            <a:ext cx="1028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D60093"/>
                </a:solidFill>
                <a:latin typeface="Myriad Pro Black Cond" panose="020B0806030403020204" pitchFamily="34" charset="0"/>
              </a:rPr>
              <a:t>ADN(gen)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70347" y="4964884"/>
            <a:ext cx="131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Myriad Pro Black Cond" panose="020B0806030403020204" pitchFamily="34" charset="0"/>
              </a:rPr>
              <a:t>chuỗi a.amin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solidFill>
                  <a:srgbClr val="D60093"/>
                </a:solidFill>
                <a:latin typeface="Myriad Pro Black Cond" panose="020B0806030403020204" pitchFamily="34" charset="0"/>
              </a:rPr>
              <a:t>(prôtêin)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56147" y="2678884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666863" y="4236221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42097" y="1993084"/>
            <a:ext cx="1071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Myriad Pro Black Cond" panose="020B0806030403020204" pitchFamily="34" charset="0"/>
              </a:rPr>
              <a:t>Tế bào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770697" y="3300390"/>
            <a:ext cx="1071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Myriad Pro Black Cond" panose="020B0806030403020204" pitchFamily="34" charset="0"/>
              </a:rPr>
              <a:t>Nhân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13447" y="2278834"/>
            <a:ext cx="714375" cy="216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341947" y="2850334"/>
            <a:ext cx="1428750" cy="657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196390" y="4295144"/>
            <a:ext cx="15490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C00000"/>
                </a:solidFill>
                <a:latin typeface="Myriad Pro Black Cond" panose="020B0806030403020204" pitchFamily="34" charset="0"/>
              </a:rPr>
              <a:t>Chất</a:t>
            </a:r>
            <a:r>
              <a:rPr lang="en-US" sz="2100" b="1" dirty="0">
                <a:solidFill>
                  <a:srgbClr val="C00000"/>
                </a:solidFill>
                <a:latin typeface="Myriad Pro Black Cond" panose="020B0806030403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Myriad Pro Black Cond" panose="020B0806030403020204" pitchFamily="34" charset="0"/>
              </a:rPr>
              <a:t>tế</a:t>
            </a:r>
            <a:r>
              <a:rPr lang="en-US" sz="2100" b="1" dirty="0">
                <a:solidFill>
                  <a:srgbClr val="C00000"/>
                </a:solidFill>
                <a:latin typeface="Myriad Pro Black Cond" panose="020B0806030403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Myriad Pro Black Cond" panose="020B0806030403020204" pitchFamily="34" charset="0"/>
              </a:rPr>
              <a:t>bào</a:t>
            </a:r>
            <a:endParaRPr lang="en-US" sz="2100" b="1" dirty="0">
              <a:solidFill>
                <a:srgbClr val="C00000"/>
              </a:solidFill>
              <a:latin typeface="Myriad Pro Black Cond" panose="020B0806030403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1947" y="3718276"/>
            <a:ext cx="1093664" cy="601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970472" y="3021784"/>
            <a:ext cx="742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FF0000"/>
                </a:solidFill>
                <a:latin typeface="Myriad Pro Black Cond" panose="020B0806030403020204" pitchFamily="34" charset="0"/>
              </a:rPr>
              <a:t>ARN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27547" y="3564709"/>
            <a:ext cx="514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anose="020B0806030403020204" pitchFamily="34" charset="0"/>
              </a:rPr>
              <a:t>?</a:t>
            </a:r>
          </a:p>
        </p:txBody>
      </p:sp>
      <p:pic>
        <p:nvPicPr>
          <p:cNvPr id="28" name="Picture 13" descr="GenNgoaitNh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47" y="3078934"/>
            <a:ext cx="719138" cy="1750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656147" y="3307534"/>
            <a:ext cx="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Myriad Pro Black Cond" panose="020B0806030403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74451" y="347761"/>
            <a:ext cx="5444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3300" b="1" dirty="0">
                <a:solidFill>
                  <a:srgbClr val="C00000"/>
                </a:solidFill>
                <a:latin typeface="Myriad Pro Black Cond" panose="020B0806030403020204" pitchFamily="34" charset="0"/>
              </a:rPr>
              <a:t>I. Mối quan hệ giữa ARN và prôtêin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3" grpId="0"/>
      <p:bldP spid="14" grpId="0"/>
      <p:bldP spid="15" grpId="0" animBg="1"/>
      <p:bldP spid="16" grpId="0" animBg="1"/>
      <p:bldP spid="17" grpId="0"/>
      <p:bldP spid="19" grpId="0"/>
      <p:bldP spid="24" grpId="0"/>
      <p:bldP spid="26" grpId="0"/>
      <p:bldP spid="27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8953" y="5445492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C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Hãy cho biết các thành phần tham gia tổng hợp chuỗi axitamin?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37153" y="6037446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mARN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37353" y="6050146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tARN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61353" y="6037446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ribôxôm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23453" y="6050146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các axit amin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318"/>
            <a:ext cx="7042653" cy="49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4747250"/>
            <a:ext cx="9144000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latin typeface="Myriad Pro Black Cond" panose="020B0806030403020204" pitchFamily="34" charset="0"/>
                <a:cs typeface="Times New Roman" panose="02020603050405020304" pitchFamily="18" charset="0"/>
              </a:rPr>
              <a:t>THẢO LUẬN: (1 phút)</a:t>
            </a:r>
            <a:endParaRPr lang="en-US" sz="2400" b="1" smtClean="0">
              <a:latin typeface="Myriad Pro Black Cond" panose="020B0806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263414"/>
            <a:ext cx="9144000" cy="771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 Tương quan về số lượng giữa axit amin và nuclêôtit của mARN khi ở trong ribôxôm ? (Bao nhiêu nuclêôtit tạo ra 1 axit amin)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644414"/>
            <a:ext cx="91440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A-U, G-X và ngược lại U-A, X-G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91989"/>
            <a:ext cx="91440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3 nuclêôtit              1 axit amin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43400" y="635561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263414"/>
            <a:ext cx="91440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Các loại nuclêôtit nào ở mARN và tARN liên kết với nhau?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15" y="168216"/>
            <a:ext cx="6457928" cy="45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 rot="-5400000">
            <a:off x="-2236787" y="3054349"/>
            <a:ext cx="2647950" cy="3092451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5400000">
            <a:off x="13223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2527301" y="5405437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5400000">
            <a:off x="2784476" y="5402262"/>
            <a:ext cx="855662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5400000">
            <a:off x="6869906" y="5380832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5400000">
            <a:off x="7126287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5400000">
            <a:off x="6208712" y="53784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5400000">
            <a:off x="8112125" y="53657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-5400000">
            <a:off x="3699669" y="542210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-5400000">
            <a:off x="433863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-5400000">
            <a:off x="4613275" y="54197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-5400000">
            <a:off x="52847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-5400000">
            <a:off x="5561012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-5400000">
            <a:off x="7837487" y="54197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-5400000">
            <a:off x="8418512" y="54070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 rot="5400000">
            <a:off x="1620044" y="5449094"/>
            <a:ext cx="806450" cy="182562"/>
          </a:xfrm>
          <a:prstGeom prst="chevron">
            <a:avLst>
              <a:gd name="adj" fmla="val 110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 rot="5400000">
            <a:off x="3194844" y="5449094"/>
            <a:ext cx="806450" cy="182562"/>
          </a:xfrm>
          <a:prstGeom prst="chevron">
            <a:avLst>
              <a:gd name="adj" fmla="val 110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 rot="5400000">
            <a:off x="40925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 rot="5400000">
            <a:off x="5972175" y="54197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rot="5400000">
            <a:off x="7456488" y="54197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-5400000">
            <a:off x="651668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 rot="-5400000">
            <a:off x="5045076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 rot="-5400000">
            <a:off x="3473451" y="54117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 rot="-5400000">
            <a:off x="1887538" y="54117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 rot="5400000">
            <a:off x="681038" y="5429250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 rot="-5400000">
            <a:off x="2251869" y="5390356"/>
            <a:ext cx="854075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 rot="-5400000">
            <a:off x="428626" y="5421312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 rot="5400000">
            <a:off x="918369" y="5401469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60388" y="5727700"/>
            <a:ext cx="8583612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7794625" y="762000"/>
            <a:ext cx="842963" cy="1524000"/>
            <a:chOff x="4260" y="2328"/>
            <a:chExt cx="531" cy="1024"/>
          </a:xfrm>
        </p:grpSpPr>
        <p:sp>
          <p:nvSpPr>
            <p:cNvPr id="7293" name="AutoShape 32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7294" name="AutoShape 33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295" name="AutoShape 34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7296" name="Group 35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7297" name="AutoShape 3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98" name="AutoShape 37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312988" y="762000"/>
            <a:ext cx="1223962" cy="1905000"/>
            <a:chOff x="3" y="1371"/>
            <a:chExt cx="771" cy="1269"/>
          </a:xfrm>
        </p:grpSpPr>
        <p:sp>
          <p:nvSpPr>
            <p:cNvPr id="7283" name="AutoShape 39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7284" name="Group 40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7285" name="Group 41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7287" name="AutoShape 42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7288" name="AutoShape 43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7289" name="AutoShape 44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7290" name="Group 45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729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92" name="AutoShape 4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86" name="Line 48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01" name="Group 49"/>
          <p:cNvGrpSpPr>
            <a:grpSpLocks/>
          </p:cNvGrpSpPr>
          <p:nvPr/>
        </p:nvGrpSpPr>
        <p:grpSpPr bwMode="auto">
          <a:xfrm>
            <a:off x="6503988" y="914400"/>
            <a:ext cx="1228725" cy="2133600"/>
            <a:chOff x="384" y="768"/>
            <a:chExt cx="774" cy="1425"/>
          </a:xfrm>
        </p:grpSpPr>
        <p:grpSp>
          <p:nvGrpSpPr>
            <p:cNvPr id="7274" name="Group 50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7277" name="AutoShape 51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7278" name="AutoShape 52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7279" name="AutoShape 53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7280" name="Group 54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7281" name="AutoShape 5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82" name="AutoShape 56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75" name="Line 57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76" name="AutoShape 58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7202" name="Group 59"/>
          <p:cNvGrpSpPr>
            <a:grpSpLocks/>
          </p:cNvGrpSpPr>
          <p:nvPr/>
        </p:nvGrpSpPr>
        <p:grpSpPr bwMode="auto">
          <a:xfrm>
            <a:off x="3227388" y="609600"/>
            <a:ext cx="1243012" cy="1890713"/>
            <a:chOff x="1158" y="1344"/>
            <a:chExt cx="783" cy="1239"/>
          </a:xfrm>
        </p:grpSpPr>
        <p:sp>
          <p:nvSpPr>
            <p:cNvPr id="7264" name="Line 60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265" name="Group 61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7266" name="Group 62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7268" name="AutoShape 63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7269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7270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7271" name="Group 66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7272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73" name="AutoShape 6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67" name="AutoShape 69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7203" name="Group 70"/>
          <p:cNvGrpSpPr>
            <a:grpSpLocks/>
          </p:cNvGrpSpPr>
          <p:nvPr/>
        </p:nvGrpSpPr>
        <p:grpSpPr bwMode="auto">
          <a:xfrm>
            <a:off x="4903788" y="533400"/>
            <a:ext cx="1223962" cy="1905000"/>
            <a:chOff x="573" y="1392"/>
            <a:chExt cx="771" cy="1200"/>
          </a:xfrm>
        </p:grpSpPr>
        <p:grpSp>
          <p:nvGrpSpPr>
            <p:cNvPr id="7254" name="Group 71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7256" name="Group 72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7258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7259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7260" name="AutoShape 75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7261" name="Group 76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7262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63" name="AutoShape 7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57" name="AutoShape 79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7255" name="Line 80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4" name="Group 81"/>
          <p:cNvGrpSpPr>
            <a:grpSpLocks/>
          </p:cNvGrpSpPr>
          <p:nvPr/>
        </p:nvGrpSpPr>
        <p:grpSpPr bwMode="auto">
          <a:xfrm>
            <a:off x="4294188" y="685800"/>
            <a:ext cx="1223962" cy="2014538"/>
            <a:chOff x="1746" y="1344"/>
            <a:chExt cx="771" cy="1317"/>
          </a:xfrm>
        </p:grpSpPr>
        <p:sp>
          <p:nvSpPr>
            <p:cNvPr id="7244" name="Line 82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7245" name="Group 83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7246" name="Group 84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7248" name="AutoShape 85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7249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7250" name="AutoShape 87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7251" name="Group 88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7252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53" name="AutoShape 90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47" name="AutoShape 91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7205" name="Group 92"/>
          <p:cNvGrpSpPr>
            <a:grpSpLocks/>
          </p:cNvGrpSpPr>
          <p:nvPr/>
        </p:nvGrpSpPr>
        <p:grpSpPr bwMode="auto">
          <a:xfrm>
            <a:off x="5437188" y="609600"/>
            <a:ext cx="1209675" cy="1905000"/>
            <a:chOff x="2319" y="1308"/>
            <a:chExt cx="762" cy="1284"/>
          </a:xfrm>
        </p:grpSpPr>
        <p:grpSp>
          <p:nvGrpSpPr>
            <p:cNvPr id="7235" name="Group 9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7238" name="AutoShape 9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7239" name="AutoShape 95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7240" name="AutoShape 96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7241" name="Group 9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7242" name="AutoShape 9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3" name="AutoShape 9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36" name="AutoShape 10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7237" name="Line 10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6" name="Group 102"/>
          <p:cNvGrpSpPr>
            <a:grpSpLocks/>
          </p:cNvGrpSpPr>
          <p:nvPr/>
        </p:nvGrpSpPr>
        <p:grpSpPr bwMode="auto">
          <a:xfrm>
            <a:off x="7418388" y="2209800"/>
            <a:ext cx="1295400" cy="1752600"/>
            <a:chOff x="4896" y="1200"/>
            <a:chExt cx="816" cy="1200"/>
          </a:xfrm>
        </p:grpSpPr>
        <p:grpSp>
          <p:nvGrpSpPr>
            <p:cNvPr id="7226" name="Group 103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7229" name="AutoShape 104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7230" name="AutoShape 105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7231" name="AutoShape 106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7232" name="Group 107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7233" name="AutoShape 10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4" name="AutoShape 10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227" name="AutoShape 110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7228" name="Line 111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207" name="Group 112"/>
          <p:cNvGrpSpPr>
            <a:grpSpLocks/>
          </p:cNvGrpSpPr>
          <p:nvPr/>
        </p:nvGrpSpPr>
        <p:grpSpPr bwMode="auto">
          <a:xfrm>
            <a:off x="6346825" y="457200"/>
            <a:ext cx="1147763" cy="1905000"/>
            <a:chOff x="2955" y="1329"/>
            <a:chExt cx="723" cy="1263"/>
          </a:xfrm>
        </p:grpSpPr>
        <p:grpSp>
          <p:nvGrpSpPr>
            <p:cNvPr id="7216" name="Group 113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7218" name="Group 114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7220" name="AutoShape 115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7221" name="AutoShape 116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7222" name="AutoShape 117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7223" name="Group 118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7224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5" name="AutoShape 120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219" name="AutoShape 121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7217" name="Line 122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9275" name="AutoShape 123"/>
          <p:cNvSpPr>
            <a:spLocks noChangeArrowheads="1"/>
          </p:cNvSpPr>
          <p:nvPr/>
        </p:nvSpPr>
        <p:spPr bwMode="auto">
          <a:xfrm>
            <a:off x="-2589213" y="5803900"/>
            <a:ext cx="3429001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7209" name="AutoShape 124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7210" name="AutoShape 125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7211" name="AutoShape 126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7212" name="AutoShape 127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7213" name="AutoShape 128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7214" name="AutoShape 129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7215" name="Text Box 4"/>
          <p:cNvSpPr txBox="1">
            <a:spLocks noChangeArrowheads="1"/>
          </p:cNvSpPr>
          <p:nvPr/>
        </p:nvSpPr>
        <p:spPr bwMode="auto">
          <a:xfrm>
            <a:off x="2438400" y="5943600"/>
            <a:ext cx="5562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rPr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2807655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088 C -0.02899 0.11157 -0.05955 0.23403 -0.09791 0.30046 C -0.13594 0.36759 -0.20521 0.37569 -0.22587 0.3919 " pathEditMode="relative" rAng="1335168" ptsTypes="aaA">
                                      <p:cBhvr>
                                        <p:cTn id="1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 rot="-5400000">
            <a:off x="-1590675" y="2940050"/>
            <a:ext cx="27241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5400000">
            <a:off x="10668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2271713" y="53292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400000">
            <a:off x="2528888" y="53260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400000">
            <a:off x="6614319" y="53046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6870700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>
            <a:off x="5953125" y="53022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5400000">
            <a:off x="7856537" y="52895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-5400000">
            <a:off x="3444081" y="53459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-5400000">
            <a:off x="408305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-5400000">
            <a:off x="4357687" y="53435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-5400000">
            <a:off x="50292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-5400000">
            <a:off x="5305425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-5400000">
            <a:off x="7581900" y="53435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-5400000">
            <a:off x="8162925" y="53308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 rot="5400000">
            <a:off x="13644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rot="5400000">
            <a:off x="2939257" y="53728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 rot="5400000">
            <a:off x="38369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 rot="5400000">
            <a:off x="5716588" y="53435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 rot="5400000">
            <a:off x="7200900" y="53435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 rot="-5400000">
            <a:off x="626110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 rot="-5400000">
            <a:off x="4789488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-5400000">
            <a:off x="3217863" y="53355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 rot="-5400000">
            <a:off x="1631951" y="53355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 rot="5400000">
            <a:off x="425450" y="53530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 rot="-5400000">
            <a:off x="1996281" y="53141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 rot="-5400000">
            <a:off x="173038" y="53451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 rot="5400000">
            <a:off x="662781" y="53252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04800" y="56515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-19050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7539038" y="1143000"/>
            <a:ext cx="842962" cy="1524000"/>
            <a:chOff x="4260" y="2328"/>
            <a:chExt cx="531" cy="1024"/>
          </a:xfrm>
        </p:grpSpPr>
        <p:sp>
          <p:nvSpPr>
            <p:cNvPr id="8318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8319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8320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8321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8322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25" name="Group 39"/>
          <p:cNvGrpSpPr>
            <a:grpSpLocks/>
          </p:cNvGrpSpPr>
          <p:nvPr/>
        </p:nvGrpSpPr>
        <p:grpSpPr bwMode="auto">
          <a:xfrm>
            <a:off x="4763" y="3352800"/>
            <a:ext cx="1223962" cy="1905000"/>
            <a:chOff x="3" y="1371"/>
            <a:chExt cx="771" cy="1269"/>
          </a:xfrm>
        </p:grpSpPr>
        <p:sp>
          <p:nvSpPr>
            <p:cNvPr id="8308" name="AutoShape 40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Met</a:t>
              </a:r>
            </a:p>
          </p:txBody>
        </p:sp>
        <p:grpSp>
          <p:nvGrpSpPr>
            <p:cNvPr id="8309" name="Group 41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8310" name="Group 42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8312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8313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8314" name="AutoShape 45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8315" name="Group 46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8316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7" name="AutoShape 48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311" name="Line 49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26" name="Group 50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8299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8302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303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8304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8305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8306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07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300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01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8227" name="Group 60"/>
          <p:cNvGrpSpPr>
            <a:grpSpLocks/>
          </p:cNvGrpSpPr>
          <p:nvPr/>
        </p:nvGrpSpPr>
        <p:grpSpPr bwMode="auto">
          <a:xfrm>
            <a:off x="3786188" y="457200"/>
            <a:ext cx="1243012" cy="1890713"/>
            <a:chOff x="1158" y="1344"/>
            <a:chExt cx="783" cy="1239"/>
          </a:xfrm>
        </p:grpSpPr>
        <p:sp>
          <p:nvSpPr>
            <p:cNvPr id="8289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8290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8291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8293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8294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8295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8296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8297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98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92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4267200" y="1524000"/>
            <a:ext cx="1223963" cy="1905000"/>
            <a:chOff x="573" y="1392"/>
            <a:chExt cx="771" cy="1200"/>
          </a:xfrm>
        </p:grpSpPr>
        <p:grpSp>
          <p:nvGrpSpPr>
            <p:cNvPr id="8279" name="Group 72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8281" name="Group 73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8283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8284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8285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8286" name="Group 77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8287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88" name="AutoShape 7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82" name="AutoShape 80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8280" name="Line 81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29" name="Group 82"/>
          <p:cNvGrpSpPr>
            <a:grpSpLocks/>
          </p:cNvGrpSpPr>
          <p:nvPr/>
        </p:nvGrpSpPr>
        <p:grpSpPr bwMode="auto">
          <a:xfrm>
            <a:off x="6019800" y="1828800"/>
            <a:ext cx="1223963" cy="2014538"/>
            <a:chOff x="1746" y="1344"/>
            <a:chExt cx="771" cy="1317"/>
          </a:xfrm>
        </p:grpSpPr>
        <p:sp>
          <p:nvSpPr>
            <p:cNvPr id="8269" name="Line 83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8270" name="Group 84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8271" name="Group 85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8273" name="AutoShape 86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8274" name="AutoShape 87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8275" name="AutoShape 88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8276" name="Group 89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8277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78" name="AutoShape 9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72" name="AutoShape 92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8230" name="Group 93"/>
          <p:cNvGrpSpPr>
            <a:grpSpLocks/>
          </p:cNvGrpSpPr>
          <p:nvPr/>
        </p:nvGrpSpPr>
        <p:grpSpPr bwMode="auto">
          <a:xfrm>
            <a:off x="5257800" y="381000"/>
            <a:ext cx="1209675" cy="1905000"/>
            <a:chOff x="2319" y="1308"/>
            <a:chExt cx="762" cy="1284"/>
          </a:xfrm>
        </p:grpSpPr>
        <p:grpSp>
          <p:nvGrpSpPr>
            <p:cNvPr id="8260" name="Group 94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8263" name="AutoShape 95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8264" name="AutoShape 96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8265" name="AutoShape 97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8266" name="Group 98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8267" name="AutoShape 9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68" name="AutoShape 10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61" name="AutoShape 101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8262" name="Line 102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31" name="Group 103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8251" name="Group 104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8254" name="AutoShape 105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255" name="AutoShape 106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256" name="AutoShape 107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8257" name="Group 108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8258" name="AutoShape 109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59" name="AutoShape 110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52" name="AutoShape 111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8253" name="Line 112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232" name="Group 113"/>
          <p:cNvGrpSpPr>
            <a:grpSpLocks/>
          </p:cNvGrpSpPr>
          <p:nvPr/>
        </p:nvGrpSpPr>
        <p:grpSpPr bwMode="auto">
          <a:xfrm>
            <a:off x="6858000" y="1524000"/>
            <a:ext cx="1147763" cy="1905000"/>
            <a:chOff x="2955" y="1329"/>
            <a:chExt cx="723" cy="1263"/>
          </a:xfrm>
        </p:grpSpPr>
        <p:grpSp>
          <p:nvGrpSpPr>
            <p:cNvPr id="8241" name="Group 114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8243" name="Group 115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8245" name="AutoShape 116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8246" name="AutoShape 117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8247" name="AutoShape 118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8248" name="Group 119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8249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250" name="AutoShape 121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8244" name="AutoShape 122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8242" name="Line 123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0300" name="Line 124"/>
          <p:cNvSpPr>
            <a:spLocks noChangeShapeType="1"/>
          </p:cNvSpPr>
          <p:nvPr/>
        </p:nvSpPr>
        <p:spPr bwMode="auto">
          <a:xfrm>
            <a:off x="762000" y="34163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34" name="AutoShape 125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8235" name="AutoShape 126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8236" name="AutoShape 127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8237" name="AutoShape 128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8238" name="AutoShape 129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8239" name="AutoShape 130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8240" name="Text Box 4"/>
          <p:cNvSpPr txBox="1">
            <a:spLocks noChangeArrowheads="1"/>
          </p:cNvSpPr>
          <p:nvPr/>
        </p:nvSpPr>
        <p:spPr bwMode="auto">
          <a:xfrm>
            <a:off x="2508250" y="5857030"/>
            <a:ext cx="5562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7180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-0.01597 0.06088 -0.03142 0.12199 -0.09236 0.16643 C -0.15347 0.21134 -0.26024 0.23958 -0.36649 0.26852 " pathEditMode="relative" rAng="0" ptsTypes="aaA">
                                      <p:cBhvr>
                                        <p:cTn id="10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207" grpId="0" animBg="1"/>
      <p:bldP spid="503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 rot="-5400000">
            <a:off x="-68897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5400000">
            <a:off x="10668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5400000">
            <a:off x="2271713" y="52530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400000">
            <a:off x="2528888" y="52498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5400000">
            <a:off x="6614319" y="52284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5400000">
            <a:off x="68707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5400000">
            <a:off x="5953125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5400000">
            <a:off x="7856537" y="52133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-5400000">
            <a:off x="3444081" y="52697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5400000">
            <a:off x="408305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-5400000">
            <a:off x="4357687" y="52673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5400000">
            <a:off x="50292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-5400000">
            <a:off x="5305425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rot="-5400000">
            <a:off x="75819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 rot="-5400000">
            <a:off x="8162925" y="52546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5400000">
            <a:off x="13644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5400000">
            <a:off x="29392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5400000">
            <a:off x="38369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5400000">
            <a:off x="57165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 rot="5400000">
            <a:off x="7200900" y="52673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 rot="-5400000">
            <a:off x="626110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 rot="-5400000">
            <a:off x="4789488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 rot="-5400000">
            <a:off x="3217863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 rot="-5400000">
            <a:off x="163195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 rot="5400000">
            <a:off x="425450" y="52768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 rot="-5400000">
            <a:off x="1996281" y="52379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 rot="-5400000">
            <a:off x="173038" y="52689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 rot="5400000">
            <a:off x="662781" y="52490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4800" y="55753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-9652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7843838" y="609600"/>
            <a:ext cx="842962" cy="1524000"/>
            <a:chOff x="4260" y="2328"/>
            <a:chExt cx="531" cy="1024"/>
          </a:xfrm>
        </p:grpSpPr>
        <p:sp>
          <p:nvSpPr>
            <p:cNvPr id="9341" name="AutoShape 3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9342" name="AutoShape 3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343" name="AutoShape 3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9344" name="Group 3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9345" name="AutoShape 3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46" name="AutoShape 3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49" name="AutoShape 39"/>
          <p:cNvSpPr>
            <a:spLocks noChangeArrowheads="1"/>
          </p:cNvSpPr>
          <p:nvPr/>
        </p:nvSpPr>
        <p:spPr bwMode="auto">
          <a:xfrm>
            <a:off x="4763" y="32766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5763" y="3789363"/>
            <a:ext cx="842962" cy="1473200"/>
            <a:chOff x="1131" y="2349"/>
            <a:chExt cx="531" cy="981"/>
          </a:xfrm>
        </p:grpSpPr>
        <p:sp>
          <p:nvSpPr>
            <p:cNvPr id="9335" name="AutoShape 41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336" name="AutoShape 42"/>
            <p:cNvSpPr>
              <a:spLocks noChangeArrowheads="1"/>
            </p:cNvSpPr>
            <p:nvPr/>
          </p:nvSpPr>
          <p:spPr bwMode="auto">
            <a:xfrm rot="-54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9337" name="AutoShape 43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9338" name="Group 44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9339" name="AutoShape 4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40" name="AutoShape 46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766763" y="3429000"/>
            <a:ext cx="0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252" name="Group 48"/>
          <p:cNvGrpSpPr>
            <a:grpSpLocks/>
          </p:cNvGrpSpPr>
          <p:nvPr/>
        </p:nvGrpSpPr>
        <p:grpSpPr bwMode="auto">
          <a:xfrm>
            <a:off x="6248400" y="762000"/>
            <a:ext cx="1228725" cy="2133600"/>
            <a:chOff x="384" y="768"/>
            <a:chExt cx="774" cy="1425"/>
          </a:xfrm>
        </p:grpSpPr>
        <p:grpSp>
          <p:nvGrpSpPr>
            <p:cNvPr id="9326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9329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330" name="AutoShape 51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9331" name="AutoShape 52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9332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9333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4" name="AutoShape 55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327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28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4078288" y="1498600"/>
            <a:ext cx="1243012" cy="1890713"/>
            <a:chOff x="1158" y="1344"/>
            <a:chExt cx="783" cy="1239"/>
          </a:xfrm>
        </p:grpSpPr>
        <p:sp>
          <p:nvSpPr>
            <p:cNvPr id="9316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9317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9318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9320" name="AutoShape 62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9321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9322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9323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9324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25" name="AutoShape 6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319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9254" name="Group 69"/>
          <p:cNvGrpSpPr>
            <a:grpSpLocks/>
          </p:cNvGrpSpPr>
          <p:nvPr/>
        </p:nvGrpSpPr>
        <p:grpSpPr bwMode="auto">
          <a:xfrm>
            <a:off x="909638" y="3276600"/>
            <a:ext cx="1223962" cy="1905000"/>
            <a:chOff x="573" y="1392"/>
            <a:chExt cx="771" cy="1200"/>
          </a:xfrm>
        </p:grpSpPr>
        <p:grpSp>
          <p:nvGrpSpPr>
            <p:cNvPr id="9306" name="Group 70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9308" name="Group 71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9310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9311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9312" name="AutoShape 74"/>
                <p:cNvSpPr>
                  <a:spLocks noChangeArrowheads="1"/>
                </p:cNvSpPr>
                <p:nvPr/>
              </p:nvSpPr>
              <p:spPr bwMode="auto">
                <a:xfrm rot="-54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grpSp>
              <p:nvGrpSpPr>
                <p:cNvPr id="9313" name="Group 75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9314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15" name="AutoShape 77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309" name="AutoShape 78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Val</a:t>
                </a:r>
              </a:p>
            </p:txBody>
          </p:sp>
        </p:grpSp>
        <p:sp>
          <p:nvSpPr>
            <p:cNvPr id="9307" name="Line 79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55" name="Group 80"/>
          <p:cNvGrpSpPr>
            <a:grpSpLocks/>
          </p:cNvGrpSpPr>
          <p:nvPr/>
        </p:nvGrpSpPr>
        <p:grpSpPr bwMode="auto">
          <a:xfrm>
            <a:off x="5181600" y="381000"/>
            <a:ext cx="1223963" cy="2014538"/>
            <a:chOff x="1746" y="1344"/>
            <a:chExt cx="771" cy="1317"/>
          </a:xfrm>
        </p:grpSpPr>
        <p:sp>
          <p:nvSpPr>
            <p:cNvPr id="9296" name="Line 81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9297" name="Group 82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9298" name="Group 83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9300" name="AutoShape 84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9301" name="AutoShape 85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9302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9303" name="Group 87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9304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05" name="AutoShape 8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299" name="AutoShape 90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9256" name="Group 91"/>
          <p:cNvGrpSpPr>
            <a:grpSpLocks/>
          </p:cNvGrpSpPr>
          <p:nvPr/>
        </p:nvGrpSpPr>
        <p:grpSpPr bwMode="auto">
          <a:xfrm>
            <a:off x="5943600" y="1219200"/>
            <a:ext cx="1209675" cy="1905000"/>
            <a:chOff x="2319" y="1308"/>
            <a:chExt cx="762" cy="1284"/>
          </a:xfrm>
        </p:grpSpPr>
        <p:grpSp>
          <p:nvGrpSpPr>
            <p:cNvPr id="9287" name="Group 92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9290" name="AutoShape 93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291" name="AutoShape 94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9292" name="AutoShape 95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9293" name="Group 96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9294" name="AutoShape 9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95" name="AutoShape 98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88" name="AutoShape 99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9289" name="Line 100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57" name="Group 101"/>
          <p:cNvGrpSpPr>
            <a:grpSpLocks/>
          </p:cNvGrpSpPr>
          <p:nvPr/>
        </p:nvGrpSpPr>
        <p:grpSpPr bwMode="auto">
          <a:xfrm>
            <a:off x="7467600" y="2057400"/>
            <a:ext cx="1295400" cy="1752600"/>
            <a:chOff x="4896" y="1200"/>
            <a:chExt cx="816" cy="1200"/>
          </a:xfrm>
        </p:grpSpPr>
        <p:grpSp>
          <p:nvGrpSpPr>
            <p:cNvPr id="9278" name="Group 102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9281" name="AutoShape 103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82" name="AutoShape 104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83" name="AutoShape 105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9284" name="Group 106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9285" name="AutoShape 10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6" name="AutoShape 108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279" name="AutoShape 109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9280" name="Line 110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58" name="Group 111"/>
          <p:cNvGrpSpPr>
            <a:grpSpLocks/>
          </p:cNvGrpSpPr>
          <p:nvPr/>
        </p:nvGrpSpPr>
        <p:grpSpPr bwMode="auto">
          <a:xfrm>
            <a:off x="6629400" y="381000"/>
            <a:ext cx="1147763" cy="1905000"/>
            <a:chOff x="2955" y="1329"/>
            <a:chExt cx="723" cy="1263"/>
          </a:xfrm>
        </p:grpSpPr>
        <p:grpSp>
          <p:nvGrpSpPr>
            <p:cNvPr id="9268" name="Group 112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9270" name="Group 113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9272" name="AutoShape 114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9273" name="AutoShape 115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9274" name="AutoShape 116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9275" name="Group 117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9276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77" name="AutoShape 11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271" name="AutoShape 120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9269" name="Line 121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59" name="Line 122"/>
          <p:cNvSpPr>
            <a:spLocks noChangeShapeType="1"/>
          </p:cNvSpPr>
          <p:nvPr/>
        </p:nvSpPr>
        <p:spPr bwMode="auto">
          <a:xfrm>
            <a:off x="749300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23" name="Line 123"/>
          <p:cNvSpPr>
            <a:spLocks noChangeShapeType="1"/>
          </p:cNvSpPr>
          <p:nvPr/>
        </p:nvSpPr>
        <p:spPr bwMode="auto">
          <a:xfrm>
            <a:off x="16652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61" name="AutoShape 124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9262" name="AutoShape 125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9263" name="AutoShape 126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9264" name="AutoShape 127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9265" name="AutoShape 128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9266" name="AutoShape 129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9267" name="Text Box 4"/>
          <p:cNvSpPr txBox="1">
            <a:spLocks noChangeArrowheads="1"/>
          </p:cNvSpPr>
          <p:nvPr/>
        </p:nvSpPr>
        <p:spPr bwMode="auto">
          <a:xfrm>
            <a:off x="2581731" y="5790544"/>
            <a:ext cx="55626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84612155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2662 C 0.02934 0.0206 0.04045 0.06852 0.01129 0.1044 C -0.01771 0.14005 -0.11198 0.16366 -0.15469 0.18889 C -0.19739 0.21435 -0.22882 0.2456 -0.2441 0.2574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-0.04062 -0.01342 -0.08108 -0.02685 -0.09722 -0.06666 C -0.11337 -0.10648 -0.11649 -0.19282 -0.09722 -0.23889 C -0.07795 -0.28495 -0.03003 -0.31389 0.01806 -0.34259 " pathEditMode="relative" ptsTypes="aa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31" grpId="0" animBg="1"/>
      <p:bldP spid="51247" grpId="0" animBg="1"/>
      <p:bldP spid="513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114800" y="1295400"/>
            <a:ext cx="1209675" cy="1905000"/>
            <a:chOff x="2319" y="1308"/>
            <a:chExt cx="762" cy="1284"/>
          </a:xfrm>
        </p:grpSpPr>
        <p:grpSp>
          <p:nvGrpSpPr>
            <p:cNvPr id="10360" name="Group 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0363" name="AutoShape 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0364" name="AutoShape 5"/>
              <p:cNvSpPr>
                <a:spLocks noChangeArrowheads="1"/>
              </p:cNvSpPr>
              <p:nvPr/>
            </p:nvSpPr>
            <p:spPr bwMode="auto">
              <a:xfrm rot="-54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0365" name="AutoShape 6"/>
              <p:cNvSpPr>
                <a:spLocks noChangeArrowheads="1"/>
              </p:cNvSpPr>
              <p:nvPr/>
            </p:nvSpPr>
            <p:spPr bwMode="auto">
              <a:xfrm rot="-54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0366" name="Group 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0367" name="AutoShape 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68" name="AutoShape 9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61" name="AutoShape 1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Ser</a:t>
              </a:r>
            </a:p>
          </p:txBody>
        </p:sp>
        <p:sp>
          <p:nvSpPr>
            <p:cNvPr id="10362" name="Line 1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236" name="AutoShape 12"/>
          <p:cNvSpPr>
            <a:spLocks noChangeArrowheads="1"/>
          </p:cNvSpPr>
          <p:nvPr/>
        </p:nvSpPr>
        <p:spPr bwMode="auto">
          <a:xfrm rot="-5400000">
            <a:off x="22542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 rot="5400000">
            <a:off x="10668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 rot="5400000">
            <a:off x="2271713" y="5253038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 rot="5400000">
            <a:off x="2528888" y="5249863"/>
            <a:ext cx="855662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7" name="AutoShape 16"/>
          <p:cNvSpPr>
            <a:spLocks noChangeArrowheads="1"/>
          </p:cNvSpPr>
          <p:nvPr/>
        </p:nvSpPr>
        <p:spPr bwMode="auto">
          <a:xfrm rot="5400000">
            <a:off x="6614319" y="5228431"/>
            <a:ext cx="854075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 rot="5400000">
            <a:off x="6870700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49" name="AutoShape 18"/>
          <p:cNvSpPr>
            <a:spLocks noChangeArrowheads="1"/>
          </p:cNvSpPr>
          <p:nvPr/>
        </p:nvSpPr>
        <p:spPr bwMode="auto">
          <a:xfrm rot="5400000">
            <a:off x="5953125" y="5226050"/>
            <a:ext cx="855663" cy="182563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50" name="AutoShape 19"/>
          <p:cNvSpPr>
            <a:spLocks noChangeArrowheads="1"/>
          </p:cNvSpPr>
          <p:nvPr/>
        </p:nvSpPr>
        <p:spPr bwMode="auto">
          <a:xfrm rot="5400000">
            <a:off x="7856537" y="5213351"/>
            <a:ext cx="855663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51" name="AutoShape 20"/>
          <p:cNvSpPr>
            <a:spLocks noChangeArrowheads="1"/>
          </p:cNvSpPr>
          <p:nvPr/>
        </p:nvSpPr>
        <p:spPr bwMode="auto">
          <a:xfrm rot="-5400000">
            <a:off x="3444081" y="526970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2" name="AutoShape 21"/>
          <p:cNvSpPr>
            <a:spLocks noChangeArrowheads="1"/>
          </p:cNvSpPr>
          <p:nvPr/>
        </p:nvSpPr>
        <p:spPr bwMode="auto">
          <a:xfrm rot="-5400000">
            <a:off x="408305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3" name="AutoShape 22"/>
          <p:cNvSpPr>
            <a:spLocks noChangeArrowheads="1"/>
          </p:cNvSpPr>
          <p:nvPr/>
        </p:nvSpPr>
        <p:spPr bwMode="auto">
          <a:xfrm rot="-5400000">
            <a:off x="4357687" y="5267326"/>
            <a:ext cx="855663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4" name="AutoShape 23"/>
          <p:cNvSpPr>
            <a:spLocks noChangeArrowheads="1"/>
          </p:cNvSpPr>
          <p:nvPr/>
        </p:nvSpPr>
        <p:spPr bwMode="auto">
          <a:xfrm rot="-5400000">
            <a:off x="50292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5" name="AutoShape 24"/>
          <p:cNvSpPr>
            <a:spLocks noChangeArrowheads="1"/>
          </p:cNvSpPr>
          <p:nvPr/>
        </p:nvSpPr>
        <p:spPr bwMode="auto">
          <a:xfrm rot="-5400000">
            <a:off x="5305425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6" name="AutoShape 25"/>
          <p:cNvSpPr>
            <a:spLocks noChangeArrowheads="1"/>
          </p:cNvSpPr>
          <p:nvPr/>
        </p:nvSpPr>
        <p:spPr bwMode="auto">
          <a:xfrm rot="-5400000">
            <a:off x="7581900" y="52673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7" name="AutoShape 26"/>
          <p:cNvSpPr>
            <a:spLocks noChangeArrowheads="1"/>
          </p:cNvSpPr>
          <p:nvPr/>
        </p:nvSpPr>
        <p:spPr bwMode="auto">
          <a:xfrm rot="-5400000">
            <a:off x="8162925" y="5254625"/>
            <a:ext cx="855663" cy="182563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58" name="AutoShape 27"/>
          <p:cNvSpPr>
            <a:spLocks noChangeArrowheads="1"/>
          </p:cNvSpPr>
          <p:nvPr/>
        </p:nvSpPr>
        <p:spPr bwMode="auto">
          <a:xfrm rot="5400000">
            <a:off x="13644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59" name="AutoShape 28"/>
          <p:cNvSpPr>
            <a:spLocks noChangeArrowheads="1"/>
          </p:cNvSpPr>
          <p:nvPr/>
        </p:nvSpPr>
        <p:spPr bwMode="auto">
          <a:xfrm rot="5400000">
            <a:off x="2939257" y="5296693"/>
            <a:ext cx="806450" cy="182563"/>
          </a:xfrm>
          <a:prstGeom prst="chevron">
            <a:avLst>
              <a:gd name="adj" fmla="val 110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0" name="AutoShape 29"/>
          <p:cNvSpPr>
            <a:spLocks noChangeArrowheads="1"/>
          </p:cNvSpPr>
          <p:nvPr/>
        </p:nvSpPr>
        <p:spPr bwMode="auto">
          <a:xfrm rot="5400000">
            <a:off x="38369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1" name="AutoShape 30"/>
          <p:cNvSpPr>
            <a:spLocks noChangeArrowheads="1"/>
          </p:cNvSpPr>
          <p:nvPr/>
        </p:nvSpPr>
        <p:spPr bwMode="auto">
          <a:xfrm rot="5400000">
            <a:off x="5716588" y="5267325"/>
            <a:ext cx="808037" cy="182563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2" name="AutoShape 31"/>
          <p:cNvSpPr>
            <a:spLocks noChangeArrowheads="1"/>
          </p:cNvSpPr>
          <p:nvPr/>
        </p:nvSpPr>
        <p:spPr bwMode="auto">
          <a:xfrm rot="5400000">
            <a:off x="7200900" y="5267326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3" name="AutoShape 32"/>
          <p:cNvSpPr>
            <a:spLocks noChangeArrowheads="1"/>
          </p:cNvSpPr>
          <p:nvPr/>
        </p:nvSpPr>
        <p:spPr bwMode="auto">
          <a:xfrm rot="-5400000">
            <a:off x="626110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4" name="AutoShape 33"/>
          <p:cNvSpPr>
            <a:spLocks noChangeArrowheads="1"/>
          </p:cNvSpPr>
          <p:nvPr/>
        </p:nvSpPr>
        <p:spPr bwMode="auto">
          <a:xfrm rot="-5400000">
            <a:off x="4789488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5" name="AutoShape 34"/>
          <p:cNvSpPr>
            <a:spLocks noChangeArrowheads="1"/>
          </p:cNvSpPr>
          <p:nvPr/>
        </p:nvSpPr>
        <p:spPr bwMode="auto">
          <a:xfrm rot="-5400000">
            <a:off x="3217863" y="5259388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6" name="AutoShape 35"/>
          <p:cNvSpPr>
            <a:spLocks noChangeArrowheads="1"/>
          </p:cNvSpPr>
          <p:nvPr/>
        </p:nvSpPr>
        <p:spPr bwMode="auto">
          <a:xfrm rot="-5400000">
            <a:off x="1631951" y="5259387"/>
            <a:ext cx="792162" cy="182563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7" name="AutoShape 36"/>
          <p:cNvSpPr>
            <a:spLocks noChangeArrowheads="1"/>
          </p:cNvSpPr>
          <p:nvPr/>
        </p:nvSpPr>
        <p:spPr bwMode="auto">
          <a:xfrm rot="5400000">
            <a:off x="425450" y="5276851"/>
            <a:ext cx="808037" cy="182562"/>
          </a:xfrm>
          <a:prstGeom prst="chevron">
            <a:avLst>
              <a:gd name="adj" fmla="val 110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268" name="AutoShape 37"/>
          <p:cNvSpPr>
            <a:spLocks noChangeArrowheads="1"/>
          </p:cNvSpPr>
          <p:nvPr/>
        </p:nvSpPr>
        <p:spPr bwMode="auto">
          <a:xfrm rot="-5400000">
            <a:off x="1996281" y="5237957"/>
            <a:ext cx="854075" cy="182562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69" name="AutoShape 38"/>
          <p:cNvSpPr>
            <a:spLocks noChangeArrowheads="1"/>
          </p:cNvSpPr>
          <p:nvPr/>
        </p:nvSpPr>
        <p:spPr bwMode="auto">
          <a:xfrm rot="-5400000">
            <a:off x="173038" y="5268913"/>
            <a:ext cx="792162" cy="182562"/>
          </a:xfrm>
          <a:prstGeom prst="chevron">
            <a:avLst>
              <a:gd name="adj" fmla="val 108478"/>
            </a:avLst>
          </a:prstGeom>
          <a:solidFill>
            <a:srgbClr val="298B4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70" name="AutoShape 39"/>
          <p:cNvSpPr>
            <a:spLocks noChangeArrowheads="1"/>
          </p:cNvSpPr>
          <p:nvPr/>
        </p:nvSpPr>
        <p:spPr bwMode="auto">
          <a:xfrm rot="5400000">
            <a:off x="662781" y="5249070"/>
            <a:ext cx="854075" cy="182562"/>
          </a:xfrm>
          <a:prstGeom prst="flowChartOnlineStorag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71" name="Rectangle 40"/>
          <p:cNvSpPr>
            <a:spLocks noChangeArrowheads="1"/>
          </p:cNvSpPr>
          <p:nvPr/>
        </p:nvSpPr>
        <p:spPr bwMode="auto">
          <a:xfrm>
            <a:off x="304800" y="5575300"/>
            <a:ext cx="8583613" cy="212725"/>
          </a:xfrm>
          <a:prstGeom prst="rect">
            <a:avLst/>
          </a:prstGeom>
          <a:solidFill>
            <a:srgbClr val="F21F1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2265" name="AutoShape 41"/>
          <p:cNvSpPr>
            <a:spLocks noChangeArrowheads="1"/>
          </p:cNvSpPr>
          <p:nvPr/>
        </p:nvSpPr>
        <p:spPr bwMode="auto">
          <a:xfrm>
            <a:off x="-508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10273" name="Group 42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0354" name="AutoShape 43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0355" name="AutoShape 44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356" name="AutoShape 45"/>
            <p:cNvSpPr>
              <a:spLocks noChangeArrowheads="1"/>
            </p:cNvSpPr>
            <p:nvPr/>
          </p:nvSpPr>
          <p:spPr bwMode="auto">
            <a:xfrm rot="-54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0357" name="Group 46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0358" name="AutoShape 4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9" name="AutoShape 48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4" name="AutoShape 49"/>
          <p:cNvSpPr>
            <a:spLocks noChangeArrowheads="1"/>
          </p:cNvSpPr>
          <p:nvPr/>
        </p:nvSpPr>
        <p:spPr bwMode="auto">
          <a:xfrm>
            <a:off x="4763" y="32766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grpSp>
        <p:nvGrpSpPr>
          <p:cNvPr id="10275" name="Group 50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0345" name="Group 51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0348" name="AutoShape 52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0349" name="AutoShape 53"/>
              <p:cNvSpPr>
                <a:spLocks noChangeArrowheads="1"/>
              </p:cNvSpPr>
              <p:nvPr/>
            </p:nvSpPr>
            <p:spPr bwMode="auto">
              <a:xfrm rot="-54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0350" name="AutoShape 54"/>
              <p:cNvSpPr>
                <a:spLocks noChangeArrowheads="1"/>
              </p:cNvSpPr>
              <p:nvPr/>
            </p:nvSpPr>
            <p:spPr bwMode="auto">
              <a:xfrm rot="-54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10351" name="Group 55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0352" name="AutoShape 5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53" name="AutoShape 57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46" name="Line 58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7" name="AutoShape 59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Arg</a:t>
              </a:r>
            </a:p>
          </p:txBody>
        </p:sp>
      </p:grpSp>
      <p:grpSp>
        <p:nvGrpSpPr>
          <p:cNvPr id="10276" name="Group 60"/>
          <p:cNvGrpSpPr>
            <a:grpSpLocks/>
          </p:cNvGrpSpPr>
          <p:nvPr/>
        </p:nvGrpSpPr>
        <p:grpSpPr bwMode="auto">
          <a:xfrm>
            <a:off x="1838325" y="3276600"/>
            <a:ext cx="1243013" cy="1890713"/>
            <a:chOff x="1158" y="1344"/>
            <a:chExt cx="783" cy="1239"/>
          </a:xfrm>
        </p:grpSpPr>
        <p:sp>
          <p:nvSpPr>
            <p:cNvPr id="10335" name="Line 61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336" name="Group 62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0337" name="Group 63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0339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0340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0341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grpSp>
              <p:nvGrpSpPr>
                <p:cNvPr id="10342" name="Group 67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0343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44" name="AutoShape 6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38" name="AutoShape 70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Arg</a:t>
                </a:r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1290638" y="3678238"/>
            <a:ext cx="842962" cy="1503362"/>
            <a:chOff x="1641" y="2373"/>
            <a:chExt cx="531" cy="987"/>
          </a:xfrm>
        </p:grpSpPr>
        <p:sp>
          <p:nvSpPr>
            <p:cNvPr id="10329" name="AutoShape 72"/>
            <p:cNvSpPr>
              <a:spLocks noChangeArrowheads="1"/>
            </p:cNvSpPr>
            <p:nvPr/>
          </p:nvSpPr>
          <p:spPr bwMode="auto">
            <a:xfrm rot="5400000">
              <a:off x="1456" y="291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0330" name="AutoShape 73"/>
            <p:cNvSpPr>
              <a:spLocks noChangeArrowheads="1"/>
            </p:cNvSpPr>
            <p:nvPr/>
          </p:nvSpPr>
          <p:spPr bwMode="auto">
            <a:xfrm rot="5400000">
              <a:off x="1654" y="301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331" name="AutoShape 74"/>
            <p:cNvSpPr>
              <a:spLocks noChangeArrowheads="1"/>
            </p:cNvSpPr>
            <p:nvPr/>
          </p:nvSpPr>
          <p:spPr bwMode="auto">
            <a:xfrm rot="-5400000">
              <a:off x="1809" y="3003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grpSp>
          <p:nvGrpSpPr>
            <p:cNvPr id="10332" name="Group 75"/>
            <p:cNvGrpSpPr>
              <a:grpSpLocks/>
            </p:cNvGrpSpPr>
            <p:nvPr/>
          </p:nvGrpSpPr>
          <p:grpSpPr bwMode="auto">
            <a:xfrm>
              <a:off x="1641" y="2373"/>
              <a:ext cx="531" cy="561"/>
              <a:chOff x="909" y="1983"/>
              <a:chExt cx="531" cy="561"/>
            </a:xfrm>
          </p:grpSpPr>
          <p:sp>
            <p:nvSpPr>
              <p:cNvPr id="10333" name="AutoShape 7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4" name="AutoShape 77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8" name="AutoShape 78"/>
          <p:cNvSpPr>
            <a:spLocks noChangeArrowheads="1"/>
          </p:cNvSpPr>
          <p:nvPr/>
        </p:nvSpPr>
        <p:spPr bwMode="auto">
          <a:xfrm>
            <a:off x="909638" y="32766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52303" name="Line 79"/>
          <p:cNvSpPr>
            <a:spLocks noChangeShapeType="1"/>
          </p:cNvSpPr>
          <p:nvPr/>
        </p:nvSpPr>
        <p:spPr bwMode="auto">
          <a:xfrm>
            <a:off x="1671638" y="3276600"/>
            <a:ext cx="0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5100638" y="381000"/>
            <a:ext cx="1223962" cy="2014538"/>
            <a:chOff x="1746" y="1344"/>
            <a:chExt cx="771" cy="1317"/>
          </a:xfrm>
        </p:grpSpPr>
        <p:sp>
          <p:nvSpPr>
            <p:cNvPr id="10319" name="Line 81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320" name="Group 82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0321" name="Group 83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0323" name="AutoShape 84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10324" name="AutoShape 85"/>
                <p:cNvSpPr>
                  <a:spLocks noChangeArrowheads="1"/>
                </p:cNvSpPr>
                <p:nvPr/>
              </p:nvSpPr>
              <p:spPr bwMode="auto">
                <a:xfrm rot="-54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0325" name="AutoShape 86"/>
                <p:cNvSpPr>
                  <a:spLocks noChangeArrowheads="1"/>
                </p:cNvSpPr>
                <p:nvPr/>
              </p:nvSpPr>
              <p:spPr bwMode="auto">
                <a:xfrm rot="-54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0326" name="Group 87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0327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28" name="AutoShape 8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22" name="AutoShape 90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Tir</a:t>
                </a:r>
              </a:p>
            </p:txBody>
          </p:sp>
        </p:grpSp>
      </p:grpSp>
      <p:grpSp>
        <p:nvGrpSpPr>
          <p:cNvPr id="10281" name="Group 91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0310" name="Group 92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0313" name="AutoShape 93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0314" name="AutoShape 94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10315" name="AutoShape 95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10316" name="Group 96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0317" name="AutoShape 9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18" name="AutoShape 98"/>
                <p:cNvSpPr>
                  <a:spLocks noChangeArrowheads="1"/>
                </p:cNvSpPr>
                <p:nvPr/>
              </p:nvSpPr>
              <p:spPr bwMode="auto">
                <a:xfrm rot="-25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11" name="AutoShape 99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Gly</a:t>
              </a:r>
            </a:p>
          </p:txBody>
        </p:sp>
        <p:sp>
          <p:nvSpPr>
            <p:cNvPr id="10312" name="Line 100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2" name="Group 101"/>
          <p:cNvGrpSpPr>
            <a:grpSpLocks/>
          </p:cNvGrpSpPr>
          <p:nvPr/>
        </p:nvGrpSpPr>
        <p:grpSpPr bwMode="auto">
          <a:xfrm>
            <a:off x="6096000" y="381000"/>
            <a:ext cx="1147763" cy="1905000"/>
            <a:chOff x="2955" y="1329"/>
            <a:chExt cx="723" cy="1263"/>
          </a:xfrm>
        </p:grpSpPr>
        <p:grpSp>
          <p:nvGrpSpPr>
            <p:cNvPr id="10300" name="Group 102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0302" name="Group 103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0304" name="AutoShape 104"/>
                <p:cNvSpPr>
                  <a:spLocks noChangeArrowheads="1"/>
                </p:cNvSpPr>
                <p:nvPr/>
              </p:nvSpPr>
              <p:spPr bwMode="auto">
                <a:xfrm rot="-54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0305" name="AutoShape 105"/>
                <p:cNvSpPr>
                  <a:spLocks noChangeArrowheads="1"/>
                </p:cNvSpPr>
                <p:nvPr/>
              </p:nvSpPr>
              <p:spPr bwMode="auto">
                <a:xfrm rot="-54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0306" name="AutoShape 106"/>
                <p:cNvSpPr>
                  <a:spLocks noChangeArrowheads="1"/>
                </p:cNvSpPr>
                <p:nvPr/>
              </p:nvSpPr>
              <p:spPr bwMode="auto">
                <a:xfrm rot="-54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grpSp>
              <p:nvGrpSpPr>
                <p:cNvPr id="10307" name="Group 107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0308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09" name="AutoShape 109"/>
                  <p:cNvSpPr>
                    <a:spLocks noChangeArrowheads="1"/>
                  </p:cNvSpPr>
                  <p:nvPr/>
                </p:nvSpPr>
                <p:spPr bwMode="auto">
                  <a:xfrm rot="-25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0303" name="AutoShape 110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Thr</a:t>
                </a:r>
              </a:p>
            </p:txBody>
          </p:sp>
        </p:grpSp>
        <p:sp>
          <p:nvSpPr>
            <p:cNvPr id="10301" name="Line 111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83" name="Line 112"/>
          <p:cNvSpPr>
            <a:spLocks noChangeShapeType="1"/>
          </p:cNvSpPr>
          <p:nvPr/>
        </p:nvSpPr>
        <p:spPr bwMode="auto">
          <a:xfrm>
            <a:off x="749300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84" name="Line 113"/>
          <p:cNvSpPr>
            <a:spLocks noChangeShapeType="1"/>
          </p:cNvSpPr>
          <p:nvPr/>
        </p:nvSpPr>
        <p:spPr bwMode="auto">
          <a:xfrm>
            <a:off x="16271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338" name="Line 114"/>
          <p:cNvSpPr>
            <a:spLocks noChangeShapeType="1"/>
          </p:cNvSpPr>
          <p:nvPr/>
        </p:nvSpPr>
        <p:spPr bwMode="auto">
          <a:xfrm>
            <a:off x="25923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7" name="Group 115"/>
          <p:cNvGrpSpPr>
            <a:grpSpLocks/>
          </p:cNvGrpSpPr>
          <p:nvPr/>
        </p:nvGrpSpPr>
        <p:grpSpPr bwMode="auto">
          <a:xfrm>
            <a:off x="385763" y="838200"/>
            <a:ext cx="842962" cy="1473200"/>
            <a:chOff x="1131" y="2349"/>
            <a:chExt cx="531" cy="981"/>
          </a:xfrm>
        </p:grpSpPr>
        <p:sp>
          <p:nvSpPr>
            <p:cNvPr id="10294" name="AutoShape 116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0295" name="AutoShape 117"/>
            <p:cNvSpPr>
              <a:spLocks noChangeArrowheads="1"/>
            </p:cNvSpPr>
            <p:nvPr/>
          </p:nvSpPr>
          <p:spPr bwMode="auto">
            <a:xfrm rot="-54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0296" name="AutoShape 118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X</a:t>
              </a:r>
            </a:p>
          </p:txBody>
        </p:sp>
        <p:grpSp>
          <p:nvGrpSpPr>
            <p:cNvPr id="10297" name="Group 119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0298" name="AutoShape 120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9" name="AutoShape 121"/>
              <p:cNvSpPr>
                <a:spLocks noChangeArrowheads="1"/>
              </p:cNvSpPr>
              <p:nvPr/>
            </p:nvSpPr>
            <p:spPr bwMode="auto">
              <a:xfrm rot="-25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346" name="AutoShape 122"/>
          <p:cNvSpPr>
            <a:spLocks noChangeArrowheads="1"/>
          </p:cNvSpPr>
          <p:nvPr/>
        </p:nvSpPr>
        <p:spPr bwMode="auto">
          <a:xfrm>
            <a:off x="990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10288" name="AutoShape 123"/>
          <p:cNvSpPr>
            <a:spLocks noChangeArrowheads="1"/>
          </p:cNvSpPr>
          <p:nvPr/>
        </p:nvSpPr>
        <p:spPr bwMode="auto">
          <a:xfrm>
            <a:off x="609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10289" name="AutoShape 124"/>
          <p:cNvSpPr>
            <a:spLocks noChangeArrowheads="1"/>
          </p:cNvSpPr>
          <p:nvPr/>
        </p:nvSpPr>
        <p:spPr bwMode="auto">
          <a:xfrm>
            <a:off x="990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10290" name="AutoShape 125"/>
          <p:cNvSpPr>
            <a:spLocks noChangeArrowheads="1"/>
          </p:cNvSpPr>
          <p:nvPr/>
        </p:nvSpPr>
        <p:spPr bwMode="auto">
          <a:xfrm>
            <a:off x="1752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10291" name="AutoShape 126"/>
          <p:cNvSpPr>
            <a:spLocks noChangeArrowheads="1"/>
          </p:cNvSpPr>
          <p:nvPr/>
        </p:nvSpPr>
        <p:spPr bwMode="auto">
          <a:xfrm>
            <a:off x="1371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10292" name="AutoShape 127"/>
          <p:cNvSpPr>
            <a:spLocks noChangeArrowheads="1"/>
          </p:cNvSpPr>
          <p:nvPr/>
        </p:nvSpPr>
        <p:spPr bwMode="auto">
          <a:xfrm>
            <a:off x="1905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10293" name="Text Box 4"/>
          <p:cNvSpPr txBox="1">
            <a:spLocks noChangeArrowheads="1"/>
          </p:cNvSpPr>
          <p:nvPr/>
        </p:nvSpPr>
        <p:spPr bwMode="auto">
          <a:xfrm>
            <a:off x="4114800" y="5791200"/>
            <a:ext cx="4572000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Myriad Pro Black Cond" panose="020B0806030403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/>
              <a:t>Mạch mARN</a:t>
            </a:r>
          </a:p>
        </p:txBody>
      </p:sp>
    </p:spTree>
    <p:extLst>
      <p:ext uri="{BB962C8B-B14F-4D97-AF65-F5344CB8AC3E}">
        <p14:creationId xmlns:p14="http://schemas.microsoft.com/office/powerpoint/2010/main" val="905466037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C 0.00469 0.11667 0.00591 0.23959 -0.02465 0.29977 C -0.05503 0.36019 -0.14027 0.33635 -0.17864 0.35695 C -0.21684 0.37778 -0.24132 0.41389 -0.25382 0.4254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5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0046 C -0.02691 0.00116 -0.03298 0.00348 -0.05972 -0.00046 C -0.08646 -0.00439 -0.15295 0.00232 -0.18125 -0.02361 C -0.20937 -0.04953 -0.23073 -0.11365 -0.22916 -0.15578 C -0.22778 -0.19814 -0.19635 -0.24953 -0.17257 -0.27754 C -0.14843 -0.30555 -0.11684 -0.31481 -0.08507 -0.32361 " pathEditMode="relative" rAng="0" ptsTypes="aaaaaA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5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014 -0.02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4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741 L 0.25833 -0.13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  <p:bldP spid="52265" grpId="0" animBg="1"/>
      <p:bldP spid="52303" grpId="0" animBg="1"/>
      <p:bldP spid="52338" grpId="0" animBg="1"/>
      <p:bldP spid="52346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1884</Words>
  <Application>Microsoft Office PowerPoint</Application>
  <PresentationFormat>On-screen Show (4:3)</PresentationFormat>
  <Paragraphs>723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맑은 고딕</vt:lpstr>
      <vt:lpstr>Aharoni</vt:lpstr>
      <vt:lpstr>Arial</vt:lpstr>
      <vt:lpstr>Arial Unicode MS</vt:lpstr>
      <vt:lpstr>Calibri</vt:lpstr>
      <vt:lpstr>Calibri Light</vt:lpstr>
      <vt:lpstr>Myriad Pro Black Cond</vt:lpstr>
      <vt:lpstr>Segoe UI</vt:lpstr>
      <vt:lpstr>Times New Roman</vt:lpstr>
      <vt:lpstr>Wingdings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Default Design</vt:lpstr>
      <vt:lpstr>1_Default Design</vt:lpstr>
      <vt:lpstr>2_Default Design</vt:lpstr>
      <vt:lpstr>3_Default Design</vt:lpstr>
      <vt:lpstr>4_Default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</cp:lastModifiedBy>
  <cp:revision>152</cp:revision>
  <dcterms:created xsi:type="dcterms:W3CDTF">2019-01-14T06:35:35Z</dcterms:created>
  <dcterms:modified xsi:type="dcterms:W3CDTF">2024-05-28T09:38:40Z</dcterms:modified>
</cp:coreProperties>
</file>